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46"/>
  </p:notesMasterIdLst>
  <p:handoutMasterIdLst>
    <p:handoutMasterId r:id="rId47"/>
  </p:handoutMasterIdLst>
  <p:sldIdLst>
    <p:sldId id="257" r:id="rId2"/>
    <p:sldId id="281" r:id="rId3"/>
    <p:sldId id="272" r:id="rId4"/>
    <p:sldId id="273" r:id="rId5"/>
    <p:sldId id="274" r:id="rId6"/>
    <p:sldId id="275" r:id="rId7"/>
    <p:sldId id="276" r:id="rId8"/>
    <p:sldId id="277" r:id="rId9"/>
    <p:sldId id="278" r:id="rId10"/>
    <p:sldId id="279" r:id="rId11"/>
    <p:sldId id="280"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271" r:id="rId45"/>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74" d="100"/>
          <a:sy n="74" d="100"/>
        </p:scale>
        <p:origin x="29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029282" cy="35195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014" y="0"/>
            <a:ext cx="4029282" cy="351957"/>
          </a:xfrm>
          <a:prstGeom prst="rect">
            <a:avLst/>
          </a:prstGeom>
        </p:spPr>
        <p:txBody>
          <a:bodyPr vert="horz" lIns="91440" tIns="45720" rIns="91440" bIns="45720" rtlCol="0"/>
          <a:lstStyle>
            <a:lvl1pPr algn="r">
              <a:defRPr sz="1200"/>
            </a:lvl1pPr>
          </a:lstStyle>
          <a:p>
            <a:fld id="{E03DA031-B308-4BAF-934D-32635934640A}" type="datetimeFigureOut">
              <a:rPr lang="en-US" smtClean="0"/>
              <a:t>7/26/2016</a:t>
            </a:fld>
            <a:endParaRPr lang="en-US"/>
          </a:p>
        </p:txBody>
      </p:sp>
      <p:sp>
        <p:nvSpPr>
          <p:cNvPr id="4" name="Footer Placeholder 3"/>
          <p:cNvSpPr>
            <a:spLocks noGrp="1"/>
          </p:cNvSpPr>
          <p:nvPr>
            <p:ph type="ftr" sz="quarter" idx="2"/>
          </p:nvPr>
        </p:nvSpPr>
        <p:spPr>
          <a:xfrm>
            <a:off x="2" y="6658444"/>
            <a:ext cx="4029282" cy="35195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014" y="6658444"/>
            <a:ext cx="4029282" cy="351957"/>
          </a:xfrm>
          <a:prstGeom prst="rect">
            <a:avLst/>
          </a:prstGeom>
        </p:spPr>
        <p:txBody>
          <a:bodyPr vert="horz" lIns="91440" tIns="45720" rIns="91440" bIns="45720" rtlCol="0" anchor="b"/>
          <a:lstStyle>
            <a:lvl1pPr algn="r">
              <a:defRPr sz="1200"/>
            </a:lvl1pPr>
          </a:lstStyle>
          <a:p>
            <a:fld id="{E690478B-7528-45F8-A1D7-1115C797E551}" type="slidenum">
              <a:rPr lang="en-US" smtClean="0"/>
              <a:t>‹#›</a:t>
            </a:fld>
            <a:endParaRPr lang="en-US"/>
          </a:p>
        </p:txBody>
      </p:sp>
    </p:spTree>
    <p:extLst>
      <p:ext uri="{BB962C8B-B14F-4D97-AF65-F5344CB8AC3E}">
        <p14:creationId xmlns:p14="http://schemas.microsoft.com/office/powerpoint/2010/main" val="203764026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738" y="0"/>
            <a:ext cx="4029075" cy="350838"/>
          </a:xfrm>
          <a:prstGeom prst="rect">
            <a:avLst/>
          </a:prstGeom>
        </p:spPr>
        <p:txBody>
          <a:bodyPr vert="horz" lIns="91440" tIns="45720" rIns="91440" bIns="45720" rtlCol="0"/>
          <a:lstStyle>
            <a:lvl1pPr algn="r">
              <a:defRPr sz="1200"/>
            </a:lvl1pPr>
          </a:lstStyle>
          <a:p>
            <a:fld id="{38B9694F-A65C-4769-85BF-7EF43E9D91E1}" type="datetimeFigureOut">
              <a:rPr lang="en-US" smtClean="0"/>
              <a:t>7/26/2016</a:t>
            </a:fld>
            <a:endParaRPr lang="en-US"/>
          </a:p>
        </p:txBody>
      </p:sp>
      <p:sp>
        <p:nvSpPr>
          <p:cNvPr id="4" name="Slide Image Placeholder 3"/>
          <p:cNvSpPr>
            <a:spLocks noGrp="1" noRot="1" noChangeAspect="1"/>
          </p:cNvSpPr>
          <p:nvPr>
            <p:ph type="sldImg" idx="2"/>
          </p:nvPr>
        </p:nvSpPr>
        <p:spPr>
          <a:xfrm>
            <a:off x="3071813" y="876300"/>
            <a:ext cx="3152775" cy="2365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73438"/>
            <a:ext cx="7435850" cy="276066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9563"/>
            <a:ext cx="4029075" cy="3508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738" y="6659563"/>
            <a:ext cx="4029075" cy="350837"/>
          </a:xfrm>
          <a:prstGeom prst="rect">
            <a:avLst/>
          </a:prstGeom>
        </p:spPr>
        <p:txBody>
          <a:bodyPr vert="horz" lIns="91440" tIns="45720" rIns="91440" bIns="45720" rtlCol="0" anchor="b"/>
          <a:lstStyle>
            <a:lvl1pPr algn="r">
              <a:defRPr sz="1200"/>
            </a:lvl1pPr>
          </a:lstStyle>
          <a:p>
            <a:fld id="{73BF1A3F-7657-4E06-A5CB-3174F2ECEB4E}" type="slidenum">
              <a:rPr lang="en-US" smtClean="0"/>
              <a:t>‹#›</a:t>
            </a:fld>
            <a:endParaRPr lang="en-US"/>
          </a:p>
        </p:txBody>
      </p:sp>
    </p:spTree>
    <p:extLst>
      <p:ext uri="{BB962C8B-B14F-4D97-AF65-F5344CB8AC3E}">
        <p14:creationId xmlns:p14="http://schemas.microsoft.com/office/powerpoint/2010/main" val="124065588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31531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B18972-654B-44FA-AAEE-77A79F6EA7A4}" type="datetime1">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CF1D3-14FB-4A6F-90EE-1373A45D8942}" type="slidenum">
              <a:rPr lang="en-US" smtClean="0"/>
              <a:t>‹#›</a:t>
            </a:fld>
            <a:endParaRPr lang="en-US"/>
          </a:p>
        </p:txBody>
      </p:sp>
    </p:spTree>
    <p:extLst>
      <p:ext uri="{BB962C8B-B14F-4D97-AF65-F5344CB8AC3E}">
        <p14:creationId xmlns:p14="http://schemas.microsoft.com/office/powerpoint/2010/main" val="152194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3CBBE4-5219-477D-8547-F0044BBD355F}" type="datetime1">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CF1D3-14FB-4A6F-90EE-1373A45D8942}" type="slidenum">
              <a:rPr lang="en-US" smtClean="0"/>
              <a:t>‹#›</a:t>
            </a:fld>
            <a:endParaRPr lang="en-US"/>
          </a:p>
        </p:txBody>
      </p:sp>
    </p:spTree>
    <p:extLst>
      <p:ext uri="{BB962C8B-B14F-4D97-AF65-F5344CB8AC3E}">
        <p14:creationId xmlns:p14="http://schemas.microsoft.com/office/powerpoint/2010/main" val="316589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3FA36D-1357-4CFF-BE39-D18D15F000E3}" type="datetime1">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CF1D3-14FB-4A6F-90EE-1373A45D8942}" type="slidenum">
              <a:rPr lang="en-US" smtClean="0"/>
              <a:t>‹#›</a:t>
            </a:fld>
            <a:endParaRPr lang="en-US"/>
          </a:p>
        </p:txBody>
      </p:sp>
    </p:spTree>
    <p:extLst>
      <p:ext uri="{BB962C8B-B14F-4D97-AF65-F5344CB8AC3E}">
        <p14:creationId xmlns:p14="http://schemas.microsoft.com/office/powerpoint/2010/main" val="2119094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C0B553-A3BD-4B64-9F8E-058C4F4C40EE}" type="datetime1">
              <a:rPr lang="en-US" smtClean="0"/>
              <a:t>7/26/2016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ECF1D3-14FB-4A6F-90EE-1373A45D8942}" type="slidenum">
              <a:rPr lang="en-US" smtClean="0"/>
              <a:t>‹#›</a:t>
            </a:fld>
            <a:endParaRPr lang="en-US"/>
          </a:p>
        </p:txBody>
      </p:sp>
    </p:spTree>
    <p:extLst>
      <p:ext uri="{BB962C8B-B14F-4D97-AF65-F5344CB8AC3E}">
        <p14:creationId xmlns:p14="http://schemas.microsoft.com/office/powerpoint/2010/main" val="3518626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41D5BD-5396-449E-83FD-9C49848CEFA9}" type="datetime1">
              <a:rPr lang="en-US" smtClean="0"/>
              <a:t>7/26/2016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ECF1D3-14FB-4A6F-90EE-1373A45D8942}" type="slidenum">
              <a:rPr lang="en-US" smtClean="0"/>
              <a:t>‹#›</a:t>
            </a:fld>
            <a:endParaRPr lang="en-US"/>
          </a:p>
        </p:txBody>
      </p:sp>
    </p:spTree>
    <p:extLst>
      <p:ext uri="{BB962C8B-B14F-4D97-AF65-F5344CB8AC3E}">
        <p14:creationId xmlns:p14="http://schemas.microsoft.com/office/powerpoint/2010/main" val="645677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A234FD-79B2-4336-9B6B-54928C6D96AD}" type="datetime1">
              <a:rPr lang="en-US" smtClean="0"/>
              <a:t>7/26/2016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ECF1D3-14FB-4A6F-90EE-1373A45D8942}" type="slidenum">
              <a:rPr lang="en-US" smtClean="0"/>
              <a:t>‹#›</a:t>
            </a:fld>
            <a:endParaRPr lang="en-US"/>
          </a:p>
        </p:txBody>
      </p:sp>
    </p:spTree>
    <p:extLst>
      <p:ext uri="{BB962C8B-B14F-4D97-AF65-F5344CB8AC3E}">
        <p14:creationId xmlns:p14="http://schemas.microsoft.com/office/powerpoint/2010/main" val="2287087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25083-E32A-4811-A3CC-CA132172782C}" type="datetime1">
              <a:rPr lang="en-US" smtClean="0"/>
              <a:t>7/26/2016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ECF1D3-14FB-4A6F-90EE-1373A45D8942}" type="slidenum">
              <a:rPr lang="en-US" smtClean="0"/>
              <a:t>‹#›</a:t>
            </a:fld>
            <a:endParaRPr lang="en-US"/>
          </a:p>
        </p:txBody>
      </p:sp>
    </p:spTree>
    <p:extLst>
      <p:ext uri="{BB962C8B-B14F-4D97-AF65-F5344CB8AC3E}">
        <p14:creationId xmlns:p14="http://schemas.microsoft.com/office/powerpoint/2010/main" val="3534578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6D1E1C-27F0-4C30-BCED-38B3167AA62F}" type="datetime1">
              <a:rPr lang="en-US" smtClean="0"/>
              <a:t>7/26/2016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ECF1D3-14FB-4A6F-90EE-1373A45D8942}" type="slidenum">
              <a:rPr lang="en-US" smtClean="0"/>
              <a:t>‹#›</a:t>
            </a:fld>
            <a:endParaRPr lang="en-US"/>
          </a:p>
        </p:txBody>
      </p:sp>
    </p:spTree>
    <p:extLst>
      <p:ext uri="{BB962C8B-B14F-4D97-AF65-F5344CB8AC3E}">
        <p14:creationId xmlns:p14="http://schemas.microsoft.com/office/powerpoint/2010/main" val="4256147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21FED9-5360-413F-A669-188B951F1A06}" type="datetime1">
              <a:rPr lang="en-US" smtClean="0"/>
              <a:t>7/26/2016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ECF1D3-14FB-4A6F-90EE-1373A45D8942}" type="slidenum">
              <a:rPr lang="en-US" smtClean="0"/>
              <a:t>‹#›</a:t>
            </a:fld>
            <a:endParaRPr lang="en-US"/>
          </a:p>
        </p:txBody>
      </p:sp>
    </p:spTree>
    <p:extLst>
      <p:ext uri="{BB962C8B-B14F-4D97-AF65-F5344CB8AC3E}">
        <p14:creationId xmlns:p14="http://schemas.microsoft.com/office/powerpoint/2010/main" val="2231349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21976E-BA5F-4197-B495-8CB2AA20E77C}" type="datetime1">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CF1D3-14FB-4A6F-90EE-1373A45D8942}" type="slidenum">
              <a:rPr lang="en-US" smtClean="0"/>
              <a:t>‹#›</a:t>
            </a:fld>
            <a:endParaRPr lang="en-US"/>
          </a:p>
        </p:txBody>
      </p:sp>
    </p:spTree>
    <p:extLst>
      <p:ext uri="{BB962C8B-B14F-4D97-AF65-F5344CB8AC3E}">
        <p14:creationId xmlns:p14="http://schemas.microsoft.com/office/powerpoint/2010/main" val="3218242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B37F21-3839-4D0A-8267-7C522E05461A}" type="datetime1">
              <a:rPr lang="en-US" smtClean="0"/>
              <a:t>7/26/2016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CF1D3-14FB-4A6F-90EE-1373A45D8942}" type="slidenum">
              <a:rPr lang="en-US" smtClean="0"/>
              <a:t>‹#›</a:t>
            </a:fld>
            <a:endParaRPr lang="en-US"/>
          </a:p>
        </p:txBody>
      </p:sp>
    </p:spTree>
    <p:extLst>
      <p:ext uri="{BB962C8B-B14F-4D97-AF65-F5344CB8AC3E}">
        <p14:creationId xmlns:p14="http://schemas.microsoft.com/office/powerpoint/2010/main" val="2942958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1000"/>
            <a:lum/>
          </a:blip>
          <a:srcRect/>
          <a:stretch>
            <a:fillRect t="-69000" b="-6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45D506-3DA2-4399-AB0A-6789F620DB2D}" type="datetime1">
              <a:rPr lang="en-US" smtClean="0"/>
              <a:t>7/26/2016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ECF1D3-14FB-4A6F-90EE-1373A45D8942}" type="slidenum">
              <a:rPr lang="en-US" smtClean="0"/>
              <a:t>‹#›</a:t>
            </a:fld>
            <a:endParaRPr lang="en-US"/>
          </a:p>
        </p:txBody>
      </p:sp>
    </p:spTree>
    <p:extLst>
      <p:ext uri="{BB962C8B-B14F-4D97-AF65-F5344CB8AC3E}">
        <p14:creationId xmlns:p14="http://schemas.microsoft.com/office/powerpoint/2010/main" val="182303627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78921" y="3795950"/>
            <a:ext cx="8965079" cy="1042057"/>
          </a:xfrm>
          <a:prstGeom prst="rect">
            <a:avLst/>
          </a:prstGeom>
          <a:solidFill>
            <a:schemeClr val="accent4">
              <a:lumMod val="20000"/>
              <a:lumOff val="80000"/>
              <a:alpha val="54000"/>
            </a:schemeClr>
          </a:solid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0000"/>
              </a:lnSpc>
            </a:pPr>
            <a:r>
              <a:rPr lang="en-US" dirty="0">
                <a:ln w="0"/>
                <a:solidFill>
                  <a:schemeClr val="accent6">
                    <a:lumMod val="50000"/>
                  </a:schemeClr>
                </a:solidFill>
                <a:latin typeface="Garamond" panose="02020404030301010803" pitchFamily="18" charset="0"/>
              </a:rPr>
              <a:t>Paving the way to a greener world</a:t>
            </a:r>
          </a:p>
          <a:p>
            <a:endParaRPr lang="en-US" sz="1600" dirty="0">
              <a:ln w="0"/>
              <a:solidFill>
                <a:schemeClr val="accent6">
                  <a:lumMod val="50000"/>
                </a:schemeClr>
              </a:solidFill>
              <a:effectLst>
                <a:outerShdw blurRad="38100" dist="25400" dir="5400000" algn="ctr" rotWithShape="0">
                  <a:srgbClr val="6E747A">
                    <a:alpha val="43000"/>
                  </a:srgbClr>
                </a:outerShdw>
              </a:effectLst>
              <a:latin typeface="Garamond" panose="02020404030301010803"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9583" y="1208018"/>
            <a:ext cx="6450676" cy="3225338"/>
          </a:xfrm>
          <a:prstGeom prst="rect">
            <a:avLst/>
          </a:prstGeom>
        </p:spPr>
      </p:pic>
    </p:spTree>
    <p:extLst>
      <p:ext uri="{BB962C8B-B14F-4D97-AF65-F5344CB8AC3E}">
        <p14:creationId xmlns:p14="http://schemas.microsoft.com/office/powerpoint/2010/main" val="309913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066907"/>
            <a:ext cx="9144000" cy="923330"/>
          </a:xfrm>
          <a:prstGeom prst="rect">
            <a:avLst/>
          </a:prstGeom>
          <a:solidFill>
            <a:schemeClr val="accent2">
              <a:lumMod val="75000"/>
              <a:alpha val="14000"/>
            </a:schemeClr>
          </a:solidFill>
        </p:spPr>
        <p:txBody>
          <a:bodyPr wrap="square">
            <a:spAutoFit/>
          </a:bodyPr>
          <a:lstStyle/>
          <a:p>
            <a:r>
              <a:rPr lang="en-US" sz="5400" b="1" dirty="0" smtClean="0">
                <a:solidFill>
                  <a:schemeClr val="accent6">
                    <a:lumMod val="50000"/>
                  </a:schemeClr>
                </a:solidFill>
              </a:rPr>
              <a:t>               AGRICULTURE</a:t>
            </a:r>
            <a:endParaRPr lang="en-US" sz="5400" b="1" dirty="0">
              <a:solidFill>
                <a:schemeClr val="accent6">
                  <a:lumMod val="50000"/>
                </a:schemeClr>
              </a:solidFill>
            </a:endParaRPr>
          </a:p>
        </p:txBody>
      </p:sp>
    </p:spTree>
    <p:extLst>
      <p:ext uri="{BB962C8B-B14F-4D97-AF65-F5344CB8AC3E}">
        <p14:creationId xmlns:p14="http://schemas.microsoft.com/office/powerpoint/2010/main" val="6732259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948389"/>
            <a:ext cx="9144000" cy="1200329"/>
          </a:xfrm>
          <a:prstGeom prst="rect">
            <a:avLst/>
          </a:prstGeom>
          <a:solidFill>
            <a:schemeClr val="accent1">
              <a:lumMod val="75000"/>
              <a:alpha val="14000"/>
            </a:schemeClr>
          </a:solidFill>
        </p:spPr>
        <p:txBody>
          <a:bodyPr wrap="square">
            <a:spAutoFit/>
          </a:bodyPr>
          <a:lstStyle/>
          <a:p>
            <a:pPr lvl="1"/>
            <a:r>
              <a:rPr lang="en-US" sz="2400" b="1" dirty="0"/>
              <a:t>Chili Pepper Trial in Peru</a:t>
            </a:r>
          </a:p>
          <a:p>
            <a:pPr lvl="1">
              <a:buFont typeface="Arial" panose="020B0604020202020204" pitchFamily="34" charset="0"/>
              <a:buChar char="•"/>
            </a:pPr>
            <a:r>
              <a:rPr lang="en-US" sz="2400" dirty="0"/>
              <a:t>Treated with 4 Liters of </a:t>
            </a:r>
            <a:r>
              <a:rPr lang="en-US" sz="2400" dirty="0" smtClean="0"/>
              <a:t>ACF-32 </a:t>
            </a:r>
            <a:r>
              <a:rPr lang="en-US" sz="2400" dirty="0"/>
              <a:t>per Ha / Month</a:t>
            </a:r>
          </a:p>
          <a:p>
            <a:pPr lvl="1">
              <a:buFont typeface="Arial" panose="020B0604020202020204" pitchFamily="34" charset="0"/>
              <a:buChar char="•"/>
            </a:pPr>
            <a:r>
              <a:rPr lang="en-US" sz="2400" dirty="0"/>
              <a:t>Increased Crop Yield by 35%</a:t>
            </a:r>
          </a:p>
        </p:txBody>
      </p:sp>
      <p:pic>
        <p:nvPicPr>
          <p:cNvPr id="1025" name="Picture 1" descr="crop-yield-img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350" y="3381474"/>
            <a:ext cx="7353300"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037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93397"/>
            <a:ext cx="9144000" cy="2308324"/>
          </a:xfrm>
          <a:prstGeom prst="rect">
            <a:avLst/>
          </a:prstGeom>
          <a:solidFill>
            <a:schemeClr val="accent6">
              <a:lumMod val="75000"/>
              <a:alpha val="25000"/>
            </a:schemeClr>
          </a:solidFill>
        </p:spPr>
        <p:txBody>
          <a:bodyPr wrap="square">
            <a:spAutoFit/>
          </a:bodyPr>
          <a:lstStyle/>
          <a:p>
            <a:pPr lvl="1"/>
            <a:r>
              <a:rPr lang="en-US" sz="2400" b="1" dirty="0"/>
              <a:t>Spring Wheat Mexico</a:t>
            </a:r>
          </a:p>
          <a:p>
            <a:pPr lvl="1"/>
            <a:r>
              <a:rPr lang="en-US" sz="2400" dirty="0" smtClean="0"/>
              <a:t>ACF 32 </a:t>
            </a:r>
            <a:r>
              <a:rPr lang="en-US" sz="2400" dirty="0"/>
              <a:t>Plants produced 75% more seed stems than the Control:</a:t>
            </a:r>
          </a:p>
          <a:p>
            <a:pPr lvl="1">
              <a:buFont typeface="Arial" panose="020B0604020202020204" pitchFamily="34" charset="0"/>
              <a:buChar char="•"/>
            </a:pPr>
            <a:r>
              <a:rPr lang="en-US" sz="2400" dirty="0"/>
              <a:t>Normal plants have 4 to 7 seed stems</a:t>
            </a:r>
          </a:p>
          <a:p>
            <a:pPr lvl="1">
              <a:buFont typeface="Arial" panose="020B0604020202020204" pitchFamily="34" charset="0"/>
              <a:buChar char="•"/>
            </a:pPr>
            <a:r>
              <a:rPr lang="en-US" sz="2400" dirty="0" smtClean="0"/>
              <a:t>ACF 32 plants </a:t>
            </a:r>
            <a:r>
              <a:rPr lang="en-US" sz="2400" dirty="0"/>
              <a:t>had 7 to 10 seed stems</a:t>
            </a:r>
          </a:p>
          <a:p>
            <a:pPr lvl="1">
              <a:buFont typeface="Arial" panose="020B0604020202020204" pitchFamily="34" charset="0"/>
              <a:buChar char="•"/>
            </a:pPr>
            <a:r>
              <a:rPr lang="en-US" sz="2400" dirty="0"/>
              <a:t>Faster growth and development</a:t>
            </a:r>
          </a:p>
          <a:p>
            <a:pPr lvl="1">
              <a:buFont typeface="Arial" panose="020B0604020202020204" pitchFamily="34" charset="0"/>
              <a:buChar char="•"/>
            </a:pPr>
            <a:r>
              <a:rPr lang="en-US" sz="2400" dirty="0"/>
              <a:t>Increased wheat production by 60%</a:t>
            </a:r>
          </a:p>
        </p:txBody>
      </p:sp>
      <p:pic>
        <p:nvPicPr>
          <p:cNvPr id="2049" name="Picture 1" descr="crop-yield-img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350" y="3353893"/>
            <a:ext cx="7353300" cy="228600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7833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56665"/>
            <a:ext cx="9143999" cy="2308324"/>
          </a:xfrm>
          <a:prstGeom prst="rect">
            <a:avLst/>
          </a:prstGeom>
          <a:solidFill>
            <a:schemeClr val="tx2">
              <a:lumMod val="75000"/>
              <a:alpha val="15000"/>
            </a:schemeClr>
          </a:solidFill>
        </p:spPr>
        <p:txBody>
          <a:bodyPr wrap="square">
            <a:spAutoFit/>
          </a:bodyPr>
          <a:lstStyle/>
          <a:p>
            <a:pPr lvl="1"/>
            <a:r>
              <a:rPr lang="en-US" sz="2400" b="1" dirty="0"/>
              <a:t>Micro-Crops in Ireland</a:t>
            </a:r>
          </a:p>
          <a:p>
            <a:pPr lvl="1"/>
            <a:r>
              <a:rPr lang="en-US" sz="2400" dirty="0"/>
              <a:t>Italian Rocket, Baby Leaf, Spinach, Purple Chard:</a:t>
            </a:r>
          </a:p>
          <a:p>
            <a:pPr lvl="1">
              <a:buFont typeface="Arial" panose="020B0604020202020204" pitchFamily="34" charset="0"/>
              <a:buChar char="•"/>
            </a:pPr>
            <a:r>
              <a:rPr lang="en-US" sz="2400" dirty="0"/>
              <a:t>Using </a:t>
            </a:r>
            <a:r>
              <a:rPr lang="en-US" sz="2400" dirty="0" smtClean="0"/>
              <a:t>ACF-32 </a:t>
            </a:r>
            <a:r>
              <a:rPr lang="en-US" sz="2400" dirty="0"/>
              <a:t>improved plant vitality, root development, and resistance to mold and mildew</a:t>
            </a:r>
          </a:p>
          <a:p>
            <a:pPr lvl="1">
              <a:buFont typeface="Arial" panose="020B0604020202020204" pitchFamily="34" charset="0"/>
              <a:buChar char="•"/>
            </a:pPr>
            <a:r>
              <a:rPr lang="en-US" sz="2400" dirty="0"/>
              <a:t>No chemicals, therefore no harvest delays</a:t>
            </a:r>
          </a:p>
          <a:p>
            <a:pPr lvl="1">
              <a:buFont typeface="Arial" panose="020B0604020202020204" pitchFamily="34" charset="0"/>
              <a:buChar char="•"/>
            </a:pPr>
            <a:r>
              <a:rPr lang="en-US" sz="2400" dirty="0"/>
              <a:t>Improved yield and leaf quality</a:t>
            </a:r>
          </a:p>
        </p:txBody>
      </p:sp>
      <p:pic>
        <p:nvPicPr>
          <p:cNvPr id="3073" name="Picture 1" descr="crop-yield-img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6768" y="4014618"/>
            <a:ext cx="7353300"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7355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5469" y="414260"/>
            <a:ext cx="3047116" cy="461665"/>
          </a:xfrm>
          <a:prstGeom prst="rect">
            <a:avLst/>
          </a:prstGeom>
        </p:spPr>
        <p:txBody>
          <a:bodyPr wrap="none">
            <a:spAutoFit/>
          </a:bodyPr>
          <a:lstStyle/>
          <a:p>
            <a:r>
              <a:rPr lang="en-US" sz="2400" b="1" dirty="0" smtClean="0"/>
              <a:t>Avocado Trial in Kenya</a:t>
            </a:r>
            <a:endParaRPr lang="en-US" sz="2400" b="1" dirty="0"/>
          </a:p>
        </p:txBody>
      </p:sp>
      <p:sp>
        <p:nvSpPr>
          <p:cNvPr id="3" name="Rectangle 2"/>
          <p:cNvSpPr/>
          <p:nvPr/>
        </p:nvSpPr>
        <p:spPr>
          <a:xfrm>
            <a:off x="1" y="898103"/>
            <a:ext cx="9144000" cy="3046988"/>
          </a:xfrm>
          <a:prstGeom prst="rect">
            <a:avLst/>
          </a:prstGeom>
          <a:solidFill>
            <a:schemeClr val="accent4">
              <a:lumMod val="60000"/>
              <a:lumOff val="40000"/>
              <a:alpha val="21000"/>
            </a:schemeClr>
          </a:solidFill>
        </p:spPr>
        <p:txBody>
          <a:bodyPr wrap="square">
            <a:spAutoFit/>
          </a:bodyPr>
          <a:lstStyle/>
          <a:p>
            <a:pPr lvl="1">
              <a:buFont typeface="Arial" panose="020B0604020202020204" pitchFamily="34" charset="0"/>
              <a:buChar char="•"/>
            </a:pPr>
            <a:r>
              <a:rPr lang="en-US" sz="2400" dirty="0"/>
              <a:t>Trial conducted in 7 year old grove</a:t>
            </a:r>
          </a:p>
          <a:p>
            <a:pPr lvl="1">
              <a:buFont typeface="Arial" panose="020B0604020202020204" pitchFamily="34" charset="0"/>
              <a:buChar char="•"/>
            </a:pPr>
            <a:r>
              <a:rPr lang="en-US" sz="2400" dirty="0"/>
              <a:t>Applied product by drip irrigation</a:t>
            </a:r>
          </a:p>
          <a:p>
            <a:pPr lvl="1">
              <a:buFont typeface="Arial" panose="020B0604020202020204" pitchFamily="34" charset="0"/>
              <a:buChar char="•"/>
            </a:pPr>
            <a:r>
              <a:rPr lang="en-US" sz="2400" dirty="0"/>
              <a:t>Treated with 4 Liters of </a:t>
            </a:r>
            <a:r>
              <a:rPr lang="en-US" sz="2400" dirty="0" smtClean="0"/>
              <a:t>ACF 32 </a:t>
            </a:r>
            <a:r>
              <a:rPr lang="en-US" sz="2400" dirty="0"/>
              <a:t>per Ha every two weeks for the first 2 months and then one application monthly</a:t>
            </a:r>
          </a:p>
          <a:p>
            <a:pPr lvl="1">
              <a:buFont typeface="Arial" panose="020B0604020202020204" pitchFamily="34" charset="0"/>
              <a:buChar char="•"/>
            </a:pPr>
            <a:r>
              <a:rPr lang="en-US" sz="2400" dirty="0"/>
              <a:t>Yield was measured in crates and weight </a:t>
            </a:r>
          </a:p>
          <a:p>
            <a:pPr marL="1200150" lvl="2" indent="-285750">
              <a:buFont typeface="Arial" panose="020B0604020202020204" pitchFamily="34" charset="0"/>
              <a:buChar char="•"/>
            </a:pPr>
            <a:r>
              <a:rPr lang="en-US" sz="2400" dirty="0"/>
              <a:t>Increased crates by 145%</a:t>
            </a:r>
          </a:p>
          <a:p>
            <a:pPr marL="1200150" lvl="2" indent="-285750">
              <a:buFont typeface="Arial" panose="020B0604020202020204" pitchFamily="34" charset="0"/>
              <a:buChar char="•"/>
            </a:pPr>
            <a:r>
              <a:rPr lang="en-US" sz="2400" dirty="0"/>
              <a:t>Increased weight by 165%</a:t>
            </a:r>
          </a:p>
          <a:p>
            <a:pPr marL="1200150" lvl="2" indent="-285750">
              <a:buFont typeface="Arial" panose="020B0604020202020204" pitchFamily="34" charset="0"/>
              <a:buChar char="•"/>
            </a:pPr>
            <a:r>
              <a:rPr lang="en-US" sz="2400" dirty="0"/>
              <a:t>The fruits were of better quality and more uniform in size</a:t>
            </a:r>
          </a:p>
        </p:txBody>
      </p:sp>
      <p:pic>
        <p:nvPicPr>
          <p:cNvPr id="4097" name="Picture 1" descr="crop-yield-img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268" y="4314423"/>
            <a:ext cx="7353300"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2232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74689"/>
            <a:ext cx="9143999" cy="2677656"/>
          </a:xfrm>
          <a:prstGeom prst="rect">
            <a:avLst/>
          </a:prstGeom>
          <a:solidFill>
            <a:schemeClr val="accent2">
              <a:lumMod val="40000"/>
              <a:lumOff val="60000"/>
              <a:alpha val="38000"/>
            </a:schemeClr>
          </a:solidFill>
        </p:spPr>
        <p:txBody>
          <a:bodyPr wrap="square">
            <a:spAutoFit/>
          </a:bodyPr>
          <a:lstStyle/>
          <a:p>
            <a:pPr lvl="1"/>
            <a:r>
              <a:rPr lang="en-US" sz="2400" b="1" dirty="0"/>
              <a:t>Strawberries in Mexico</a:t>
            </a:r>
          </a:p>
          <a:p>
            <a:pPr lvl="1">
              <a:buFont typeface="Arial" panose="020B0604020202020204" pitchFamily="34" charset="0"/>
              <a:buChar char="•"/>
            </a:pPr>
            <a:r>
              <a:rPr lang="en-US" sz="2400" dirty="0"/>
              <a:t>Greater consistency and uniformity</a:t>
            </a:r>
          </a:p>
          <a:p>
            <a:pPr lvl="1">
              <a:buFont typeface="Arial" panose="020B0604020202020204" pitchFamily="34" charset="0"/>
              <a:buChar char="•"/>
            </a:pPr>
            <a:r>
              <a:rPr lang="en-US" sz="2400" dirty="0"/>
              <a:t>Better, more intense color</a:t>
            </a:r>
          </a:p>
          <a:p>
            <a:pPr lvl="1">
              <a:buFont typeface="Arial" panose="020B0604020202020204" pitchFamily="34" charset="0"/>
              <a:buChar char="•"/>
            </a:pPr>
            <a:r>
              <a:rPr lang="en-US" sz="2400" dirty="0"/>
              <a:t>Larger in size than control</a:t>
            </a:r>
          </a:p>
          <a:p>
            <a:pPr lvl="1">
              <a:buFont typeface="Arial" panose="020B0604020202020204" pitchFamily="34" charset="0"/>
              <a:buChar char="•"/>
            </a:pPr>
            <a:r>
              <a:rPr lang="en-US" sz="2400" dirty="0"/>
              <a:t>Taste better, sweeter, increased brix</a:t>
            </a:r>
          </a:p>
          <a:p>
            <a:pPr lvl="1">
              <a:buFont typeface="Arial" panose="020B0604020202020204" pitchFamily="34" charset="0"/>
              <a:buChar char="•"/>
            </a:pPr>
            <a:r>
              <a:rPr lang="en-US" sz="2400" dirty="0"/>
              <a:t>More fruits per plant, bigger crowns</a:t>
            </a:r>
          </a:p>
          <a:p>
            <a:pPr lvl="1">
              <a:buFont typeface="Arial" panose="020B0604020202020204" pitchFamily="34" charset="0"/>
              <a:buChar char="•"/>
            </a:pPr>
            <a:r>
              <a:rPr lang="en-US" sz="2400" dirty="0"/>
              <a:t>Increased yield by 45%</a:t>
            </a:r>
          </a:p>
        </p:txBody>
      </p:sp>
      <p:pic>
        <p:nvPicPr>
          <p:cNvPr id="5121" name="Picture 1" descr="crop-yield-img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349" y="3685465"/>
            <a:ext cx="7353300"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23733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0637"/>
            <a:ext cx="9144000" cy="3970318"/>
          </a:xfrm>
          <a:prstGeom prst="rect">
            <a:avLst/>
          </a:prstGeom>
          <a:solidFill>
            <a:schemeClr val="tx2">
              <a:lumMod val="40000"/>
              <a:lumOff val="60000"/>
              <a:alpha val="49000"/>
            </a:schemeClr>
          </a:solidFill>
        </p:spPr>
        <p:txBody>
          <a:bodyPr wrap="square">
            <a:spAutoFit/>
          </a:bodyPr>
          <a:lstStyle/>
          <a:p>
            <a:pPr lvl="1"/>
            <a:r>
              <a:rPr lang="en-US" b="1" dirty="0"/>
              <a:t>Banana Plantation – Guatemala</a:t>
            </a:r>
          </a:p>
          <a:p>
            <a:pPr lvl="1"/>
            <a:r>
              <a:rPr lang="en-US" dirty="0"/>
              <a:t>Banana production in Guatemala is expanding very quickly and represents an important export crop.  Bananas are harvested on a continuous basis, and, therefore, the plantations are actually harvested year round.</a:t>
            </a:r>
          </a:p>
          <a:p>
            <a:pPr lvl="1"/>
            <a:r>
              <a:rPr lang="en-US" b="1" dirty="0"/>
              <a:t>Dosage and Application</a:t>
            </a:r>
          </a:p>
          <a:p>
            <a:pPr lvl="1"/>
            <a:r>
              <a:rPr lang="en-US" dirty="0" smtClean="0"/>
              <a:t>ACF 32 </a:t>
            </a:r>
            <a:r>
              <a:rPr lang="en-US" dirty="0"/>
              <a:t>was applied to the banana crop through the irrigation system via a large holding tank through which pesticides and fertilizers are normally added.</a:t>
            </a:r>
          </a:p>
          <a:p>
            <a:pPr lvl="1"/>
            <a:r>
              <a:rPr lang="en-US" dirty="0"/>
              <a:t>The trial was conducted on a 5 Ha plot with a dosage of 3 liters per month of </a:t>
            </a:r>
            <a:r>
              <a:rPr lang="en-US" dirty="0" smtClean="0"/>
              <a:t>ACF 32 </a:t>
            </a:r>
            <a:r>
              <a:rPr lang="en-US" dirty="0"/>
              <a:t>per hectare via daily irrigation.</a:t>
            </a:r>
          </a:p>
          <a:p>
            <a:pPr lvl="1"/>
            <a:r>
              <a:rPr lang="en-US" b="1" dirty="0"/>
              <a:t>Root </a:t>
            </a:r>
            <a:r>
              <a:rPr lang="en-US" b="1" dirty="0" smtClean="0"/>
              <a:t>Growth</a:t>
            </a:r>
          </a:p>
          <a:p>
            <a:pPr lvl="1"/>
            <a:r>
              <a:rPr lang="en-US" dirty="0"/>
              <a:t>After 5 months, the root growth of the banana trees had significantly improved in comparison to the control.  This was evidenced by the number and size of roots present in the photograph which ultimately resulted in a stronger plant structure and a greater ability to withstand high winds from seasonal storms.</a:t>
            </a:r>
            <a:endParaRPr lang="en-US" b="1" dirty="0"/>
          </a:p>
        </p:txBody>
      </p:sp>
      <p:pic>
        <p:nvPicPr>
          <p:cNvPr id="6146" name="Picture 2" descr="ro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062" y="4343683"/>
            <a:ext cx="7381875" cy="2314575"/>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314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27139"/>
            <a:ext cx="9144000" cy="1754326"/>
          </a:xfrm>
          <a:prstGeom prst="rect">
            <a:avLst/>
          </a:prstGeom>
          <a:solidFill>
            <a:schemeClr val="accent4">
              <a:lumMod val="20000"/>
              <a:lumOff val="80000"/>
              <a:alpha val="42000"/>
            </a:schemeClr>
          </a:solidFill>
        </p:spPr>
        <p:txBody>
          <a:bodyPr wrap="square">
            <a:spAutoFit/>
          </a:bodyPr>
          <a:lstStyle/>
          <a:p>
            <a:pPr lvl="1"/>
            <a:r>
              <a:rPr lang="en-US" b="1" dirty="0"/>
              <a:t>Banana Yield Production</a:t>
            </a:r>
          </a:p>
          <a:p>
            <a:pPr lvl="1"/>
            <a:r>
              <a:rPr lang="en-US" dirty="0"/>
              <a:t>After 5 months, the treated area showed an increased banana yield of 19% as measured by overall weight.  The treated banana trees showed significant increases in size, volume and the number of healthy new roots visible.  Additionally, floor litter composting was significantly accelerated and produced a better nutrient profile which resulted in a significant reduction of subsequent fertilizer expense.</a:t>
            </a:r>
          </a:p>
        </p:txBody>
      </p:sp>
      <p:pic>
        <p:nvPicPr>
          <p:cNvPr id="7176" name="Picture 8" descr="Banana-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5838" y="2181465"/>
            <a:ext cx="4457700" cy="21526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7177" name="Picture 9" descr="banana-img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62" y="4334115"/>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01772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97982"/>
            <a:ext cx="9144000" cy="2677656"/>
          </a:xfrm>
          <a:prstGeom prst="rect">
            <a:avLst/>
          </a:prstGeom>
          <a:solidFill>
            <a:schemeClr val="accent6">
              <a:lumMod val="40000"/>
              <a:lumOff val="60000"/>
              <a:alpha val="30000"/>
            </a:schemeClr>
          </a:solidFill>
        </p:spPr>
        <p:txBody>
          <a:bodyPr wrap="square">
            <a:spAutoFit/>
          </a:bodyPr>
          <a:lstStyle/>
          <a:p>
            <a:pPr lvl="1"/>
            <a:r>
              <a:rPr lang="en-US" sz="2400" b="1" dirty="0"/>
              <a:t>Lettuce in Mexico</a:t>
            </a:r>
          </a:p>
          <a:p>
            <a:pPr lvl="1">
              <a:buFont typeface="Arial" panose="020B0604020202020204" pitchFamily="34" charset="0"/>
              <a:buChar char="•"/>
            </a:pPr>
            <a:r>
              <a:rPr lang="en-US" sz="2400" dirty="0" smtClean="0"/>
              <a:t>ACF-32 </a:t>
            </a:r>
            <a:r>
              <a:rPr lang="en-US" sz="2400" dirty="0"/>
              <a:t>Plants recovered from root stress while the control did not</a:t>
            </a:r>
          </a:p>
          <a:p>
            <a:pPr lvl="1">
              <a:buFont typeface="Arial" panose="020B0604020202020204" pitchFamily="34" charset="0"/>
              <a:buChar char="•"/>
            </a:pPr>
            <a:r>
              <a:rPr lang="en-US" sz="2400" dirty="0"/>
              <a:t>Better quality heads for export were produced</a:t>
            </a:r>
          </a:p>
          <a:p>
            <a:pPr lvl="1">
              <a:buFont typeface="Arial" panose="020B0604020202020204" pitchFamily="34" charset="0"/>
              <a:buChar char="•"/>
            </a:pPr>
            <a:r>
              <a:rPr lang="en-US" sz="2400" dirty="0"/>
              <a:t>Increased plant growth with more intense color in the leaves was observed</a:t>
            </a:r>
          </a:p>
          <a:p>
            <a:pPr lvl="1">
              <a:buFont typeface="Arial" panose="020B0604020202020204" pitchFamily="34" charset="0"/>
              <a:buChar char="•"/>
            </a:pPr>
            <a:r>
              <a:rPr lang="en-US" sz="2400" dirty="0"/>
              <a:t>38% overall increase in production of lettuce as measured by weight</a:t>
            </a:r>
          </a:p>
        </p:txBody>
      </p:sp>
      <p:pic>
        <p:nvPicPr>
          <p:cNvPr id="8193" name="Picture 1" descr="crop-yield-img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572" y="4018208"/>
            <a:ext cx="7353300"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2601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926079"/>
            <a:ext cx="9144000" cy="923330"/>
          </a:xfrm>
          <a:prstGeom prst="rect">
            <a:avLst/>
          </a:prstGeom>
          <a:solidFill>
            <a:schemeClr val="bg2">
              <a:lumMod val="90000"/>
              <a:alpha val="30000"/>
            </a:schemeClr>
          </a:solidFill>
        </p:spPr>
        <p:txBody>
          <a:bodyPr wrap="square">
            <a:spAutoFit/>
          </a:bodyPr>
          <a:lstStyle/>
          <a:p>
            <a:r>
              <a:rPr lang="en-US" sz="5400" b="1" dirty="0" smtClean="0">
                <a:solidFill>
                  <a:schemeClr val="accent6">
                    <a:lumMod val="50000"/>
                  </a:schemeClr>
                </a:solidFill>
              </a:rPr>
              <a:t>                 CROP YIELD</a:t>
            </a:r>
            <a:endParaRPr lang="en-US" sz="5400" b="1" dirty="0">
              <a:solidFill>
                <a:schemeClr val="accent6">
                  <a:lumMod val="50000"/>
                </a:schemeClr>
              </a:solidFill>
            </a:endParaRPr>
          </a:p>
        </p:txBody>
      </p:sp>
    </p:spTree>
    <p:extLst>
      <p:ext uri="{BB962C8B-B14F-4D97-AF65-F5344CB8AC3E}">
        <p14:creationId xmlns:p14="http://schemas.microsoft.com/office/powerpoint/2010/main" val="3278607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35749"/>
            <a:ext cx="9144000" cy="2862322"/>
          </a:xfrm>
          <a:prstGeom prst="rect">
            <a:avLst/>
          </a:prstGeom>
          <a:solidFill>
            <a:schemeClr val="accent2">
              <a:lumMod val="40000"/>
              <a:lumOff val="60000"/>
              <a:alpha val="50000"/>
            </a:schemeClr>
          </a:solidFill>
        </p:spPr>
        <p:txBody>
          <a:bodyPr wrap="square">
            <a:spAutoFit/>
          </a:bodyPr>
          <a:lstStyle/>
          <a:p>
            <a:pPr lvl="1"/>
            <a:r>
              <a:rPr lang="en-US" b="1" dirty="0"/>
              <a:t>Poultry Layer Barn</a:t>
            </a:r>
          </a:p>
          <a:p>
            <a:pPr lvl="1"/>
            <a:r>
              <a:rPr lang="en-US" b="1" dirty="0"/>
              <a:t>Manure Management Composting Method</a:t>
            </a:r>
          </a:p>
          <a:p>
            <a:pPr lvl="1">
              <a:buFont typeface="Arial" panose="020B0604020202020204" pitchFamily="34" charset="0"/>
              <a:buChar char="•"/>
            </a:pPr>
            <a:r>
              <a:rPr lang="en-US" dirty="0"/>
              <a:t>Layer Litter composting time reduced from 32 days to 27 days with the application of Aqua Clean. </a:t>
            </a:r>
          </a:p>
          <a:p>
            <a:pPr marL="1200150" lvl="2" indent="-285750">
              <a:buFont typeface="Arial" panose="020B0604020202020204" pitchFamily="34" charset="0"/>
              <a:buChar char="•"/>
            </a:pPr>
            <a:r>
              <a:rPr lang="en-US" dirty="0"/>
              <a:t>ACF-32 applied during aeration process twice weekly</a:t>
            </a:r>
          </a:p>
          <a:p>
            <a:pPr marL="1200150" lvl="2" indent="-285750">
              <a:buFont typeface="Arial" panose="020B0604020202020204" pitchFamily="34" charset="0"/>
              <a:buChar char="•"/>
            </a:pPr>
            <a:r>
              <a:rPr lang="en-US" dirty="0"/>
              <a:t>No bacteria product was used in the Control</a:t>
            </a:r>
          </a:p>
          <a:p>
            <a:pPr marL="1200150" lvl="2" indent="-285750">
              <a:buFont typeface="Arial" panose="020B0604020202020204" pitchFamily="34" charset="0"/>
              <a:buChar char="•"/>
            </a:pPr>
            <a:r>
              <a:rPr lang="en-US" dirty="0"/>
              <a:t>Treated layer litter achieved a process temperature of 38c while the control temperature did not surpass 27c.</a:t>
            </a:r>
          </a:p>
          <a:p>
            <a:pPr lvl="1">
              <a:buFont typeface="Arial" panose="020B0604020202020204" pitchFamily="34" charset="0"/>
              <a:buChar char="•"/>
            </a:pPr>
            <a:r>
              <a:rPr lang="en-US" dirty="0"/>
              <a:t>Results: </a:t>
            </a:r>
          </a:p>
          <a:p>
            <a:pPr marL="1200150" lvl="2" indent="-285750">
              <a:buFont typeface="Arial" panose="020B0604020202020204" pitchFamily="34" charset="0"/>
              <a:buChar char="•"/>
            </a:pPr>
            <a:r>
              <a:rPr lang="en-US" dirty="0"/>
              <a:t>Better settling, nutrient composition and fertilizer value with no presence of odors.</a:t>
            </a:r>
          </a:p>
        </p:txBody>
      </p:sp>
      <p:pic>
        <p:nvPicPr>
          <p:cNvPr id="9217" name="Picture 1" descr="composting-img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096" y="3825025"/>
            <a:ext cx="7353300"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3889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9885" y="302845"/>
            <a:ext cx="4572000" cy="646331"/>
          </a:xfrm>
          <a:prstGeom prst="rect">
            <a:avLst/>
          </a:prstGeom>
        </p:spPr>
        <p:txBody>
          <a:bodyPr>
            <a:spAutoFit/>
          </a:bodyPr>
          <a:lstStyle/>
          <a:p>
            <a:endParaRPr lang="en-US" dirty="0"/>
          </a:p>
          <a:p>
            <a:r>
              <a:rPr lang="en-US" b="1" dirty="0"/>
              <a:t>Manure Compost – Below Barn Method</a:t>
            </a:r>
          </a:p>
        </p:txBody>
      </p:sp>
      <p:sp>
        <p:nvSpPr>
          <p:cNvPr id="4" name="Rectangle 3"/>
          <p:cNvSpPr/>
          <p:nvPr/>
        </p:nvSpPr>
        <p:spPr>
          <a:xfrm>
            <a:off x="0" y="1379219"/>
            <a:ext cx="9144000" cy="1631216"/>
          </a:xfrm>
          <a:prstGeom prst="rect">
            <a:avLst/>
          </a:prstGeom>
          <a:solidFill>
            <a:schemeClr val="accent4">
              <a:lumMod val="75000"/>
              <a:alpha val="21000"/>
            </a:schemeClr>
          </a:solidFill>
        </p:spPr>
        <p:txBody>
          <a:bodyPr wrap="square">
            <a:spAutoFit/>
          </a:bodyPr>
          <a:lstStyle/>
          <a:p>
            <a:pPr lvl="1">
              <a:buFont typeface="Arial" panose="020B0604020202020204" pitchFamily="34" charset="0"/>
              <a:buChar char="•"/>
            </a:pPr>
            <a:r>
              <a:rPr lang="en-US" sz="2000" dirty="0"/>
              <a:t>ACF-32 treated litter significantly reduced compost time by 30% or 15 days, exceeding expectations</a:t>
            </a:r>
          </a:p>
          <a:p>
            <a:pPr lvl="1">
              <a:buFont typeface="Arial" panose="020B0604020202020204" pitchFamily="34" charset="0"/>
              <a:buChar char="•"/>
            </a:pPr>
            <a:r>
              <a:rPr lang="en-US" sz="2000" dirty="0"/>
              <a:t>Odor was significantly reduced, allowing for land-farming without neighbor complaints</a:t>
            </a:r>
          </a:p>
          <a:p>
            <a:pPr lvl="1">
              <a:buFont typeface="Arial" panose="020B0604020202020204" pitchFamily="34" charset="0"/>
              <a:buChar char="•"/>
            </a:pPr>
            <a:r>
              <a:rPr lang="en-US" sz="2000" dirty="0"/>
              <a:t>Compost had better settling qualities and nutrient composition / concentration</a:t>
            </a:r>
          </a:p>
        </p:txBody>
      </p:sp>
      <p:pic>
        <p:nvPicPr>
          <p:cNvPr id="12292" name="Picture 4" descr="composting-img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292" y="3440479"/>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20410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68148"/>
            <a:ext cx="9144000" cy="2554545"/>
          </a:xfrm>
          <a:prstGeom prst="rect">
            <a:avLst/>
          </a:prstGeom>
          <a:solidFill>
            <a:schemeClr val="bg2">
              <a:lumMod val="90000"/>
              <a:alpha val="30000"/>
            </a:schemeClr>
          </a:solidFill>
        </p:spPr>
        <p:txBody>
          <a:bodyPr wrap="square">
            <a:spAutoFit/>
          </a:bodyPr>
          <a:lstStyle/>
          <a:p>
            <a:pPr lvl="1"/>
            <a:r>
              <a:rPr lang="en-US" sz="2000" b="1" dirty="0"/>
              <a:t>French Bean In-Field </a:t>
            </a:r>
            <a:r>
              <a:rPr lang="en-US" sz="2000" b="1" dirty="0" smtClean="0"/>
              <a:t>Composting</a:t>
            </a:r>
          </a:p>
          <a:p>
            <a:pPr lvl="1"/>
            <a:endParaRPr lang="en-US" sz="2000" b="1" dirty="0"/>
          </a:p>
          <a:p>
            <a:pPr lvl="1">
              <a:buFont typeface="Arial" panose="020B0604020202020204" pitchFamily="34" charset="0"/>
              <a:buChar char="•"/>
            </a:pPr>
            <a:r>
              <a:rPr lang="en-US" sz="2000" dirty="0"/>
              <a:t>Farmers typically must remove the plants post-harvest as the time required to compost in-field takes far too long, produces strong odors and attracts harmful flies.</a:t>
            </a:r>
          </a:p>
          <a:p>
            <a:pPr lvl="1">
              <a:buFont typeface="Arial" panose="020B0604020202020204" pitchFamily="34" charset="0"/>
              <a:buChar char="•"/>
            </a:pPr>
            <a:r>
              <a:rPr lang="en-US" sz="2000" dirty="0"/>
              <a:t>With the spray application of ACF-32, in-field composting became viable which resulted in significant labor cost savings and an improved nutrient profile for the finished product.</a:t>
            </a:r>
          </a:p>
        </p:txBody>
      </p:sp>
      <p:pic>
        <p:nvPicPr>
          <p:cNvPr id="13313" name="Picture 1" descr="composting-img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2" y="4087989"/>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5574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23104"/>
            <a:ext cx="9143999" cy="2554545"/>
          </a:xfrm>
          <a:prstGeom prst="rect">
            <a:avLst/>
          </a:prstGeom>
          <a:solidFill>
            <a:schemeClr val="accent4">
              <a:lumMod val="20000"/>
              <a:lumOff val="80000"/>
              <a:alpha val="73000"/>
            </a:schemeClr>
          </a:solidFill>
        </p:spPr>
        <p:txBody>
          <a:bodyPr wrap="square">
            <a:spAutoFit/>
          </a:bodyPr>
          <a:lstStyle/>
          <a:p>
            <a:pPr lvl="1"/>
            <a:r>
              <a:rPr lang="en-US" sz="2000" b="1" dirty="0"/>
              <a:t>Sugar Cane – </a:t>
            </a:r>
            <a:r>
              <a:rPr lang="en-US" sz="2000" b="1" dirty="0" err="1"/>
              <a:t>Cachaza</a:t>
            </a:r>
            <a:r>
              <a:rPr lang="en-US" sz="2000" b="1" dirty="0"/>
              <a:t> Composting</a:t>
            </a:r>
          </a:p>
          <a:p>
            <a:pPr lvl="1"/>
            <a:r>
              <a:rPr lang="en-US" sz="2000" dirty="0" err="1"/>
              <a:t>Cachaza</a:t>
            </a:r>
            <a:r>
              <a:rPr lang="en-US" sz="2000" dirty="0"/>
              <a:t> is a by-product of sugar production consisting of the remaining solids after juice extraction. Objective was to accelerate process time and improve compost quality as a bio-fertilizer.</a:t>
            </a:r>
          </a:p>
          <a:p>
            <a:pPr lvl="1"/>
            <a:r>
              <a:rPr lang="en-US" sz="2000" b="1" dirty="0" err="1"/>
              <a:t>Cachaza</a:t>
            </a:r>
            <a:r>
              <a:rPr lang="en-US" sz="2000" b="1" dirty="0"/>
              <a:t> Quality</a:t>
            </a:r>
          </a:p>
          <a:p>
            <a:pPr lvl="1"/>
            <a:r>
              <a:rPr lang="en-US" sz="2000" dirty="0"/>
              <a:t>Improved mineralization and increased nitrogen, phosphorus, and calcium concentrations by 22%, 24% and 26% respectively while reducing salt content by 53%.</a:t>
            </a:r>
          </a:p>
        </p:txBody>
      </p:sp>
      <p:pic>
        <p:nvPicPr>
          <p:cNvPr id="14339" name="Picture 3" descr="composting-img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714" y="3285283"/>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3173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58505"/>
            <a:ext cx="9144000" cy="2862322"/>
          </a:xfrm>
          <a:prstGeom prst="rect">
            <a:avLst/>
          </a:prstGeom>
          <a:solidFill>
            <a:schemeClr val="accent3">
              <a:lumMod val="60000"/>
              <a:lumOff val="40000"/>
              <a:alpha val="56000"/>
            </a:schemeClr>
          </a:solidFill>
        </p:spPr>
        <p:txBody>
          <a:bodyPr wrap="square">
            <a:spAutoFit/>
          </a:bodyPr>
          <a:lstStyle/>
          <a:p>
            <a:pPr lvl="1"/>
            <a:r>
              <a:rPr lang="en-US" b="1" dirty="0"/>
              <a:t>COMPOSTING – Poultry MORTALITY USING AQUACLEAN ACF-32 BROILER FARM in NORTHERN </a:t>
            </a:r>
            <a:r>
              <a:rPr lang="en-US" b="1" dirty="0" err="1"/>
              <a:t>PERu</a:t>
            </a:r>
            <a:endParaRPr lang="en-US" b="1" dirty="0"/>
          </a:p>
          <a:p>
            <a:pPr lvl="1">
              <a:buFont typeface="Arial" panose="020B0604020202020204" pitchFamily="34" charset="0"/>
              <a:buChar char="•"/>
            </a:pPr>
            <a:r>
              <a:rPr lang="en-US" dirty="0"/>
              <a:t>Organic waste is layered in shed, consisting of 5 cm of poultry manure, chopped straw and mortality</a:t>
            </a:r>
          </a:p>
          <a:p>
            <a:pPr lvl="1">
              <a:buFont typeface="Arial" panose="020B0604020202020204" pitchFamily="34" charset="0"/>
              <a:buChar char="•"/>
            </a:pPr>
            <a:r>
              <a:rPr lang="en-US" dirty="0" err="1"/>
              <a:t>AquaClean</a:t>
            </a:r>
            <a:r>
              <a:rPr lang="en-US" dirty="0"/>
              <a:t> is sprayed on top of each layers and applied until the compost mixture reaches 1.5m</a:t>
            </a:r>
          </a:p>
          <a:p>
            <a:pPr lvl="1">
              <a:buFont typeface="Arial" panose="020B0604020202020204" pitchFamily="34" charset="0"/>
              <a:buChar char="•"/>
            </a:pPr>
            <a:r>
              <a:rPr lang="en-US" dirty="0"/>
              <a:t>This process is completed in approximately 52 days</a:t>
            </a:r>
          </a:p>
          <a:p>
            <a:pPr lvl="1">
              <a:buFont typeface="Arial" panose="020B0604020202020204" pitchFamily="34" charset="0"/>
              <a:buChar char="•"/>
            </a:pPr>
            <a:r>
              <a:rPr lang="en-US" dirty="0"/>
              <a:t>The temperature begins to decrease between 30 to 40 days indicating that the material has been digested. When temperature drops to 30°C, biomass is considered ready for use as fertilizer similar to brown humus</a:t>
            </a:r>
          </a:p>
        </p:txBody>
      </p:sp>
      <p:pic>
        <p:nvPicPr>
          <p:cNvPr id="15361" name="Picture 1" descr="composting-img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2" y="3585713"/>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9440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10267"/>
            <a:ext cx="9144000" cy="923330"/>
          </a:xfrm>
          <a:prstGeom prst="rect">
            <a:avLst/>
          </a:prstGeom>
          <a:solidFill>
            <a:schemeClr val="accent2">
              <a:lumMod val="60000"/>
              <a:lumOff val="40000"/>
              <a:alpha val="28000"/>
            </a:schemeClr>
          </a:solidFill>
        </p:spPr>
        <p:txBody>
          <a:bodyPr wrap="square">
            <a:spAutoFit/>
          </a:bodyPr>
          <a:lstStyle/>
          <a:p>
            <a:r>
              <a:rPr lang="en-US" sz="5400" b="1" dirty="0" smtClean="0">
                <a:solidFill>
                  <a:schemeClr val="accent6">
                    <a:lumMod val="50000"/>
                  </a:schemeClr>
                </a:solidFill>
              </a:rPr>
              <a:t>     MANURE MANAGEMENT</a:t>
            </a:r>
            <a:endParaRPr lang="en-US" sz="5400" b="1" dirty="0">
              <a:solidFill>
                <a:schemeClr val="accent6">
                  <a:lumMod val="50000"/>
                </a:schemeClr>
              </a:solidFill>
            </a:endParaRPr>
          </a:p>
        </p:txBody>
      </p:sp>
    </p:spTree>
    <p:extLst>
      <p:ext uri="{BB962C8B-B14F-4D97-AF65-F5344CB8AC3E}">
        <p14:creationId xmlns:p14="http://schemas.microsoft.com/office/powerpoint/2010/main" val="5802179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399245"/>
            <a:ext cx="9010995" cy="3693319"/>
          </a:xfrm>
          <a:prstGeom prst="rect">
            <a:avLst/>
          </a:prstGeom>
          <a:solidFill>
            <a:schemeClr val="accent6">
              <a:lumMod val="60000"/>
              <a:lumOff val="40000"/>
              <a:alpha val="35000"/>
            </a:schemeClr>
          </a:solidFill>
        </p:spPr>
        <p:txBody>
          <a:bodyPr wrap="square">
            <a:spAutoFit/>
          </a:bodyPr>
          <a:lstStyle/>
          <a:p>
            <a:pPr lvl="1"/>
            <a:r>
              <a:rPr lang="en-US" b="1" dirty="0"/>
              <a:t>Feedlot in Veracruz, Mexico</a:t>
            </a:r>
          </a:p>
          <a:p>
            <a:pPr lvl="1">
              <a:buFont typeface="Arial" panose="020B0604020202020204" pitchFamily="34" charset="0"/>
              <a:buChar char="•"/>
            </a:pPr>
            <a:r>
              <a:rPr lang="en-US" dirty="0"/>
              <a:t>Ranch capacity: 22,000 head of cattle</a:t>
            </a:r>
          </a:p>
          <a:p>
            <a:pPr lvl="1">
              <a:buFont typeface="Arial" panose="020B0604020202020204" pitchFamily="34" charset="0"/>
              <a:buChar char="•"/>
            </a:pPr>
            <a:r>
              <a:rPr lang="en-US" dirty="0"/>
              <a:t>15 retention pits collect the manure before flowing into the lagoons</a:t>
            </a:r>
          </a:p>
          <a:p>
            <a:pPr lvl="1">
              <a:buFont typeface="Arial" panose="020B0604020202020204" pitchFamily="34" charset="0"/>
              <a:buChar char="•"/>
            </a:pPr>
            <a:r>
              <a:rPr lang="en-US" dirty="0"/>
              <a:t>Manure then flows into a gravity fed, dual lagoon system</a:t>
            </a:r>
          </a:p>
          <a:p>
            <a:pPr lvl="1"/>
            <a:r>
              <a:rPr lang="en-US" b="1" dirty="0"/>
              <a:t>Problems</a:t>
            </a:r>
          </a:p>
          <a:p>
            <a:pPr lvl="1">
              <a:buFont typeface="Arial" panose="020B0604020202020204" pitchFamily="34" charset="0"/>
              <a:buChar char="•"/>
            </a:pPr>
            <a:r>
              <a:rPr lang="en-US" dirty="0"/>
              <a:t>Contamination of the river that runs through the property</a:t>
            </a:r>
          </a:p>
          <a:p>
            <a:pPr lvl="1">
              <a:buFont typeface="Arial" panose="020B0604020202020204" pitchFamily="34" charset="0"/>
              <a:buChar char="•"/>
            </a:pPr>
            <a:r>
              <a:rPr lang="en-US" dirty="0"/>
              <a:t>Neighbor complaints of odors and solids</a:t>
            </a:r>
          </a:p>
          <a:p>
            <a:pPr lvl="1">
              <a:buFont typeface="Arial" panose="020B0604020202020204" pitchFamily="34" charset="0"/>
              <a:buChar char="•"/>
            </a:pPr>
            <a:r>
              <a:rPr lang="en-US" dirty="0"/>
              <a:t>Pressure and fines from the EPA</a:t>
            </a:r>
          </a:p>
          <a:p>
            <a:pPr lvl="1"/>
            <a:r>
              <a:rPr lang="en-US" b="1" dirty="0"/>
              <a:t>Objectives</a:t>
            </a:r>
          </a:p>
          <a:p>
            <a:pPr lvl="1">
              <a:buFont typeface="Arial" panose="020B0604020202020204" pitchFamily="34" charset="0"/>
              <a:buChar char="•"/>
            </a:pPr>
            <a:r>
              <a:rPr lang="en-US" dirty="0"/>
              <a:t>Eliminate the organic waste matter in all lagoons</a:t>
            </a:r>
          </a:p>
          <a:p>
            <a:pPr lvl="1">
              <a:buFont typeface="Arial" panose="020B0604020202020204" pitchFamily="34" charset="0"/>
              <a:buChar char="•"/>
            </a:pPr>
            <a:r>
              <a:rPr lang="en-US" dirty="0"/>
              <a:t>Eliminate the organic crusts covering the lagoons</a:t>
            </a:r>
          </a:p>
          <a:p>
            <a:pPr lvl="1">
              <a:buFont typeface="Arial" panose="020B0604020202020204" pitchFamily="34" charset="0"/>
              <a:buChar char="•"/>
            </a:pPr>
            <a:r>
              <a:rPr lang="en-US" dirty="0"/>
              <a:t>Improve the quality of the discharge water</a:t>
            </a:r>
          </a:p>
          <a:p>
            <a:pPr lvl="1">
              <a:buFont typeface="Arial" panose="020B0604020202020204" pitchFamily="34" charset="0"/>
              <a:buChar char="•"/>
            </a:pPr>
            <a:r>
              <a:rPr lang="en-US" dirty="0"/>
              <a:t>Stop polluting the river and downstream restoration</a:t>
            </a:r>
          </a:p>
        </p:txBody>
      </p:sp>
      <p:pic>
        <p:nvPicPr>
          <p:cNvPr id="16385" name="Picture 1" descr="manure-img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60" y="4228018"/>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8257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199" y="555819"/>
            <a:ext cx="8099269" cy="369332"/>
          </a:xfrm>
          <a:prstGeom prst="rect">
            <a:avLst/>
          </a:prstGeom>
        </p:spPr>
        <p:txBody>
          <a:bodyPr wrap="square">
            <a:spAutoFit/>
          </a:bodyPr>
          <a:lstStyle/>
          <a:p>
            <a:r>
              <a:rPr lang="en-US" b="1" dirty="0"/>
              <a:t>Treatment Using </a:t>
            </a:r>
            <a:r>
              <a:rPr lang="en-US" b="1" dirty="0" err="1"/>
              <a:t>AquaClean</a:t>
            </a:r>
            <a:r>
              <a:rPr lang="en-US" b="1" dirty="0"/>
              <a:t> </a:t>
            </a:r>
            <a:r>
              <a:rPr lang="en-US" b="1" dirty="0" smtClean="0"/>
              <a:t>ACF-32   Four </a:t>
            </a:r>
            <a:r>
              <a:rPr lang="en-US" b="1" dirty="0"/>
              <a:t>Months – Goals Accomplished</a:t>
            </a:r>
          </a:p>
        </p:txBody>
      </p:sp>
      <p:sp>
        <p:nvSpPr>
          <p:cNvPr id="3" name="Rectangle 2"/>
          <p:cNvSpPr/>
          <p:nvPr/>
        </p:nvSpPr>
        <p:spPr>
          <a:xfrm>
            <a:off x="0" y="1390351"/>
            <a:ext cx="9144000" cy="1938992"/>
          </a:xfrm>
          <a:prstGeom prst="rect">
            <a:avLst/>
          </a:prstGeom>
          <a:solidFill>
            <a:schemeClr val="tx2">
              <a:lumMod val="75000"/>
              <a:alpha val="7000"/>
            </a:schemeClr>
          </a:solidFill>
        </p:spPr>
        <p:txBody>
          <a:bodyPr wrap="square">
            <a:spAutoFit/>
          </a:bodyPr>
          <a:lstStyle/>
          <a:p>
            <a:pPr lvl="1">
              <a:buFont typeface="Arial" panose="020B0604020202020204" pitchFamily="34" charset="0"/>
              <a:buChar char="•"/>
            </a:pPr>
            <a:r>
              <a:rPr lang="en-US" sz="2000" dirty="0"/>
              <a:t>Removal of hard organic matter cover and significant reduction of organic sludge in all of the lagoons</a:t>
            </a:r>
          </a:p>
          <a:p>
            <a:pPr lvl="1">
              <a:buFont typeface="Arial" panose="020B0604020202020204" pitchFamily="34" charset="0"/>
              <a:buChar char="•"/>
            </a:pPr>
            <a:r>
              <a:rPr lang="en-US" sz="2000" dirty="0"/>
              <a:t>Biological remediation of the lagoons without the need for chemicals or expensive dredging techniques</a:t>
            </a:r>
          </a:p>
          <a:p>
            <a:pPr lvl="1">
              <a:buFont typeface="Arial" panose="020B0604020202020204" pitchFamily="34" charset="0"/>
              <a:buChar char="•"/>
            </a:pPr>
            <a:r>
              <a:rPr lang="en-US" sz="2000" dirty="0"/>
              <a:t>Final effluent quality met discharge requirements</a:t>
            </a:r>
          </a:p>
          <a:p>
            <a:pPr lvl="1">
              <a:buFont typeface="Arial" panose="020B0604020202020204" pitchFamily="34" charset="0"/>
              <a:buChar char="•"/>
            </a:pPr>
            <a:r>
              <a:rPr lang="en-US" sz="2000" dirty="0"/>
              <a:t>River was restored to its natural state and wildlife returned</a:t>
            </a:r>
          </a:p>
        </p:txBody>
      </p:sp>
      <p:pic>
        <p:nvPicPr>
          <p:cNvPr id="18434" name="Picture 2" descr="TreatmentAquaCleanACF-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2" y="3633923"/>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7987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3338"/>
            <a:ext cx="9144000" cy="4031873"/>
          </a:xfrm>
          <a:prstGeom prst="rect">
            <a:avLst/>
          </a:prstGeom>
          <a:solidFill>
            <a:schemeClr val="accent5">
              <a:lumMod val="75000"/>
              <a:alpha val="16000"/>
            </a:schemeClr>
          </a:solidFill>
        </p:spPr>
        <p:txBody>
          <a:bodyPr wrap="square">
            <a:spAutoFit/>
          </a:bodyPr>
          <a:lstStyle/>
          <a:p>
            <a:pPr lvl="1"/>
            <a:r>
              <a:rPr lang="en-US" sz="2000" b="1" dirty="0"/>
              <a:t>South Korea Swine </a:t>
            </a:r>
            <a:r>
              <a:rPr lang="en-US" sz="2000" b="1" dirty="0" smtClean="0"/>
              <a:t>Production</a:t>
            </a:r>
          </a:p>
          <a:p>
            <a:pPr lvl="1"/>
            <a:endParaRPr lang="en-US" b="1" dirty="0"/>
          </a:p>
          <a:p>
            <a:pPr lvl="1">
              <a:buFont typeface="Arial" panose="020B0604020202020204" pitchFamily="34" charset="0"/>
              <a:buChar char="•"/>
            </a:pPr>
            <a:r>
              <a:rPr lang="en-US" sz="2000" dirty="0"/>
              <a:t>Problems: Thick crust over lagoon causing strong odors</a:t>
            </a:r>
          </a:p>
          <a:p>
            <a:pPr lvl="1">
              <a:buFont typeface="Arial" panose="020B0604020202020204" pitchFamily="34" charset="0"/>
              <a:buChar char="•"/>
            </a:pPr>
            <a:r>
              <a:rPr lang="en-US" sz="2000" dirty="0"/>
              <a:t>ACF-32 was applied directly to the lagoon with the following results: </a:t>
            </a:r>
          </a:p>
          <a:p>
            <a:pPr marL="1200150" lvl="2" indent="-285750">
              <a:buFont typeface="Arial" panose="020B0604020202020204" pitchFamily="34" charset="0"/>
              <a:buChar char="•"/>
            </a:pPr>
            <a:r>
              <a:rPr lang="en-US" sz="2000" dirty="0"/>
              <a:t>After 3 weeks –floating solids were reduced and broken up</a:t>
            </a:r>
          </a:p>
          <a:p>
            <a:pPr marL="1200150" lvl="2" indent="-285750">
              <a:buFont typeface="Arial" panose="020B0604020202020204" pitchFamily="34" charset="0"/>
              <a:buChar char="•"/>
            </a:pPr>
            <a:r>
              <a:rPr lang="en-US" sz="2000" dirty="0"/>
              <a:t>After 4 weeks – solids were dissolved into slurry form</a:t>
            </a:r>
          </a:p>
          <a:p>
            <a:pPr marL="1200150" lvl="2" indent="-285750">
              <a:buFont typeface="Arial" panose="020B0604020202020204" pitchFamily="34" charset="0"/>
              <a:buChar char="•"/>
            </a:pPr>
            <a:r>
              <a:rPr lang="en-US" sz="2000" dirty="0"/>
              <a:t>After 5 weeks – all floating solids were eliminated</a:t>
            </a:r>
          </a:p>
          <a:p>
            <a:pPr marL="1200150" lvl="2" indent="-285750">
              <a:buFont typeface="Arial" panose="020B0604020202020204" pitchFamily="34" charset="0"/>
              <a:buChar char="•"/>
            </a:pPr>
            <a:r>
              <a:rPr lang="en-US" sz="2000" dirty="0"/>
              <a:t>Final – total odor elimination and reduction in BOD of 70%</a:t>
            </a:r>
          </a:p>
          <a:p>
            <a:pPr marL="1200150" lvl="2" indent="-285750">
              <a:buFont typeface="Arial" panose="020B0604020202020204" pitchFamily="34" charset="0"/>
              <a:buChar char="•"/>
            </a:pPr>
            <a:r>
              <a:rPr lang="en-US" sz="2000" dirty="0"/>
              <a:t>Effluent discharge requirements were met</a:t>
            </a:r>
          </a:p>
          <a:p>
            <a:pPr lvl="2">
              <a:buFont typeface="Arial" panose="020B0604020202020204" pitchFamily="34" charset="0"/>
              <a:buChar char="•"/>
            </a:pPr>
            <a:r>
              <a:rPr lang="en-US" sz="2000" dirty="0" smtClean="0"/>
              <a:t>    Created </a:t>
            </a:r>
            <a:r>
              <a:rPr lang="en-US" sz="2000" dirty="0"/>
              <a:t>land farming opportunity </a:t>
            </a:r>
          </a:p>
          <a:p>
            <a:pPr marL="1200150" lvl="2" indent="-285750">
              <a:buFont typeface="Arial" panose="020B0604020202020204" pitchFamily="34" charset="0"/>
              <a:buChar char="•"/>
            </a:pPr>
            <a:r>
              <a:rPr lang="en-US" sz="2000" dirty="0"/>
              <a:t>No odor when applied to fields</a:t>
            </a:r>
          </a:p>
          <a:p>
            <a:pPr marL="1200150" lvl="2" indent="-285750">
              <a:buFont typeface="Arial" panose="020B0604020202020204" pitchFamily="34" charset="0"/>
              <a:buChar char="•"/>
            </a:pPr>
            <a:r>
              <a:rPr lang="en-US" sz="2000" dirty="0"/>
              <a:t>Increased fertilizer value</a:t>
            </a:r>
          </a:p>
          <a:p>
            <a:pPr marL="1200150" lvl="2" indent="-285750">
              <a:buFont typeface="Arial" panose="020B0604020202020204" pitchFamily="34" charset="0"/>
              <a:buChar char="•"/>
            </a:pPr>
            <a:r>
              <a:rPr lang="en-US" sz="2000" dirty="0"/>
              <a:t>Corn yield increased by 50%</a:t>
            </a:r>
          </a:p>
        </p:txBody>
      </p:sp>
      <p:pic>
        <p:nvPicPr>
          <p:cNvPr id="19457" name="Picture 1" descr="manure-img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2" y="4371323"/>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2179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58780"/>
            <a:ext cx="9144000" cy="2246769"/>
          </a:xfrm>
          <a:prstGeom prst="rect">
            <a:avLst/>
          </a:prstGeom>
          <a:solidFill>
            <a:schemeClr val="accent4">
              <a:lumMod val="60000"/>
              <a:lumOff val="40000"/>
              <a:alpha val="44000"/>
            </a:schemeClr>
          </a:solidFill>
        </p:spPr>
        <p:txBody>
          <a:bodyPr wrap="square">
            <a:spAutoFit/>
          </a:bodyPr>
          <a:lstStyle/>
          <a:p>
            <a:pPr lvl="1"/>
            <a:r>
              <a:rPr lang="en-US" sz="2000" b="1" dirty="0"/>
              <a:t>Poultry Broiler </a:t>
            </a:r>
            <a:r>
              <a:rPr lang="en-US" sz="2000" b="1" dirty="0" smtClean="0"/>
              <a:t>Bedding </a:t>
            </a:r>
            <a:r>
              <a:rPr lang="en-US" sz="2000" b="1" dirty="0" err="1" smtClean="0"/>
              <a:t>AquaClean</a:t>
            </a:r>
            <a:r>
              <a:rPr lang="en-US" sz="2000" b="1" dirty="0"/>
              <a:t>, diluted and applied to </a:t>
            </a:r>
            <a:r>
              <a:rPr lang="en-US" sz="2000" b="1" dirty="0" smtClean="0"/>
              <a:t>bedding</a:t>
            </a:r>
          </a:p>
          <a:p>
            <a:pPr lvl="1"/>
            <a:endParaRPr lang="en-US" sz="2000" b="1" dirty="0"/>
          </a:p>
          <a:p>
            <a:pPr lvl="1">
              <a:buFont typeface="Arial" panose="020B0604020202020204" pitchFamily="34" charset="0"/>
              <a:buChar char="•"/>
            </a:pPr>
            <a:r>
              <a:rPr lang="en-US" sz="2000" dirty="0"/>
              <a:t>Significant ammonia reduction</a:t>
            </a:r>
          </a:p>
          <a:p>
            <a:pPr lvl="1">
              <a:buFont typeface="Arial" panose="020B0604020202020204" pitchFamily="34" charset="0"/>
              <a:buChar char="•"/>
            </a:pPr>
            <a:r>
              <a:rPr lang="en-US" sz="2000" dirty="0"/>
              <a:t>Increased bedding utility</a:t>
            </a:r>
          </a:p>
          <a:p>
            <a:pPr lvl="1">
              <a:buFont typeface="Arial" panose="020B0604020202020204" pitchFamily="34" charset="0"/>
              <a:buChar char="•"/>
            </a:pPr>
            <a:r>
              <a:rPr lang="en-US" sz="2000" dirty="0"/>
              <a:t>Dosage rate: </a:t>
            </a:r>
          </a:p>
          <a:p>
            <a:pPr marL="1200150" lvl="2" indent="-285750">
              <a:buFont typeface="Arial" panose="020B0604020202020204" pitchFamily="34" charset="0"/>
              <a:buChar char="•"/>
            </a:pPr>
            <a:r>
              <a:rPr lang="en-US" sz="2000" dirty="0"/>
              <a:t>4 Liters of ACF-32 per 1,000 m</a:t>
            </a:r>
            <a:r>
              <a:rPr lang="en-US" sz="2000" baseline="30000" dirty="0"/>
              <a:t>2</a:t>
            </a:r>
            <a:endParaRPr lang="en-US" sz="2000" dirty="0"/>
          </a:p>
          <a:p>
            <a:pPr marL="1200150" lvl="2" indent="-285750">
              <a:buFont typeface="Arial" panose="020B0604020202020204" pitchFamily="34" charset="0"/>
              <a:buChar char="•"/>
            </a:pPr>
            <a:r>
              <a:rPr lang="en-US" sz="2000" dirty="0"/>
              <a:t>Applied twice during 6 week grow-out</a:t>
            </a:r>
          </a:p>
        </p:txBody>
      </p:sp>
      <p:pic>
        <p:nvPicPr>
          <p:cNvPr id="20481" name="Picture 1" descr="manure-img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354" y="3185297"/>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418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55898"/>
            <a:ext cx="9144000" cy="2554545"/>
          </a:xfrm>
          <a:prstGeom prst="rect">
            <a:avLst/>
          </a:prstGeom>
          <a:solidFill>
            <a:schemeClr val="accent5">
              <a:lumMod val="40000"/>
              <a:lumOff val="60000"/>
              <a:alpha val="27000"/>
            </a:schemeClr>
          </a:solidFill>
        </p:spPr>
        <p:txBody>
          <a:bodyPr wrap="square">
            <a:spAutoFit/>
          </a:bodyPr>
          <a:lstStyle/>
          <a:p>
            <a:pPr lvl="1"/>
            <a:r>
              <a:rPr lang="en-US" sz="2000" b="1" dirty="0" err="1"/>
              <a:t>BioGas</a:t>
            </a:r>
            <a:r>
              <a:rPr lang="en-US" sz="2000" b="1" dirty="0"/>
              <a:t> – Methane from Swine </a:t>
            </a:r>
            <a:r>
              <a:rPr lang="en-US" sz="2000" b="1" dirty="0" smtClean="0"/>
              <a:t>Manure ACF-32 </a:t>
            </a:r>
            <a:r>
              <a:rPr lang="en-US" sz="2000" b="1" dirty="0"/>
              <a:t>APPLIED TO THE MANURE COLLECTION LAGOONS:</a:t>
            </a:r>
          </a:p>
          <a:p>
            <a:pPr lvl="1">
              <a:buFont typeface="Arial" panose="020B0604020202020204" pitchFamily="34" charset="0"/>
              <a:buChar char="•"/>
            </a:pPr>
            <a:r>
              <a:rPr lang="en-US" sz="2000" dirty="0"/>
              <a:t>Increase in </a:t>
            </a:r>
            <a:r>
              <a:rPr lang="en-US" sz="2000" dirty="0" err="1"/>
              <a:t>BioGas</a:t>
            </a:r>
            <a:r>
              <a:rPr lang="en-US" sz="2000" dirty="0"/>
              <a:t> – methane production rose by 30%</a:t>
            </a:r>
          </a:p>
          <a:p>
            <a:pPr lvl="1">
              <a:buFont typeface="Arial" panose="020B0604020202020204" pitchFamily="34" charset="0"/>
              <a:buChar char="•"/>
            </a:pPr>
            <a:r>
              <a:rPr lang="en-US" sz="2000" dirty="0"/>
              <a:t>Significant reduction in Hydrogen Sulfide H2S and corrosion of equipment</a:t>
            </a:r>
          </a:p>
          <a:p>
            <a:pPr lvl="1">
              <a:buFont typeface="Arial" panose="020B0604020202020204" pitchFamily="34" charset="0"/>
              <a:buChar char="•"/>
            </a:pPr>
            <a:r>
              <a:rPr lang="en-US" sz="2000" dirty="0"/>
              <a:t>Reduction of sludge generation resulting in lower maintenance and handling costs</a:t>
            </a:r>
          </a:p>
          <a:p>
            <a:pPr lvl="1">
              <a:buFont typeface="Arial" panose="020B0604020202020204" pitchFamily="34" charset="0"/>
              <a:buChar char="•"/>
            </a:pPr>
            <a:r>
              <a:rPr lang="en-US" sz="2000" dirty="0"/>
              <a:t>Increase in fertilizer value of discharge effluent</a:t>
            </a:r>
          </a:p>
          <a:p>
            <a:pPr lvl="1">
              <a:buFont typeface="Arial" panose="020B0604020202020204" pitchFamily="34" charset="0"/>
              <a:buChar char="•"/>
            </a:pPr>
            <a:r>
              <a:rPr lang="en-US" sz="2000" dirty="0"/>
              <a:t>Odorless land-farming</a:t>
            </a:r>
          </a:p>
        </p:txBody>
      </p:sp>
      <p:pic>
        <p:nvPicPr>
          <p:cNvPr id="21505" name="Picture 1" descr="manure-img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2" y="3526704"/>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3734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3008866"/>
            <a:ext cx="9143999" cy="923330"/>
          </a:xfrm>
          <a:prstGeom prst="rect">
            <a:avLst/>
          </a:prstGeom>
          <a:solidFill>
            <a:schemeClr val="bg2">
              <a:lumMod val="90000"/>
              <a:alpha val="21000"/>
            </a:schemeClr>
          </a:solidFill>
        </p:spPr>
        <p:txBody>
          <a:bodyPr wrap="square">
            <a:spAutoFit/>
          </a:bodyPr>
          <a:lstStyle/>
          <a:p>
            <a:r>
              <a:rPr lang="en-US" sz="5400" b="1" dirty="0" smtClean="0">
                <a:solidFill>
                  <a:schemeClr val="accent6">
                    <a:lumMod val="50000"/>
                  </a:schemeClr>
                </a:solidFill>
              </a:rPr>
              <a:t>         SOIL ENHANCEMENT</a:t>
            </a:r>
            <a:endParaRPr lang="en-US" sz="5400" b="1" dirty="0">
              <a:solidFill>
                <a:schemeClr val="accent6">
                  <a:lumMod val="50000"/>
                </a:schemeClr>
              </a:solidFill>
            </a:endParaRPr>
          </a:p>
        </p:txBody>
      </p:sp>
    </p:spTree>
    <p:extLst>
      <p:ext uri="{BB962C8B-B14F-4D97-AF65-F5344CB8AC3E}">
        <p14:creationId xmlns:p14="http://schemas.microsoft.com/office/powerpoint/2010/main" val="15216458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285"/>
            <a:ext cx="9144000" cy="2246769"/>
          </a:xfrm>
          <a:prstGeom prst="rect">
            <a:avLst/>
          </a:prstGeom>
          <a:solidFill>
            <a:schemeClr val="accent1">
              <a:lumMod val="60000"/>
              <a:lumOff val="40000"/>
              <a:alpha val="40000"/>
            </a:schemeClr>
          </a:solidFill>
        </p:spPr>
        <p:txBody>
          <a:bodyPr wrap="square">
            <a:spAutoFit/>
          </a:bodyPr>
          <a:lstStyle/>
          <a:p>
            <a:pPr lvl="1"/>
            <a:r>
              <a:rPr lang="en-US" sz="2000" b="1" dirty="0"/>
              <a:t>Green House </a:t>
            </a:r>
            <a:r>
              <a:rPr lang="en-US" sz="2000" b="1" dirty="0" smtClean="0"/>
              <a:t>Trials</a:t>
            </a:r>
          </a:p>
          <a:p>
            <a:pPr lvl="1"/>
            <a:endParaRPr lang="en-US" sz="2000" b="1" dirty="0"/>
          </a:p>
          <a:p>
            <a:pPr lvl="1"/>
            <a:r>
              <a:rPr lang="en-US" sz="2000" dirty="0" smtClean="0"/>
              <a:t>ACF- 32 </a:t>
            </a:r>
            <a:r>
              <a:rPr lang="en-US" sz="2000" dirty="0"/>
              <a:t>was applied twice to soil: First when cucumber seeds were planted and again after 15 days. Transplanting occurred after 30 days.</a:t>
            </a:r>
          </a:p>
          <a:p>
            <a:pPr lvl="1"/>
            <a:r>
              <a:rPr lang="en-US" sz="2000" dirty="0" smtClean="0"/>
              <a:t>ACF- 32 </a:t>
            </a:r>
            <a:r>
              <a:rPr lang="en-US" sz="2000" dirty="0"/>
              <a:t>restores depleted soil, composts organic matter, and increases biological activity. This produces a significant increase in plant nutrient absorption and root growth stimulation while reducing water and fertilizer needs.</a:t>
            </a:r>
          </a:p>
        </p:txBody>
      </p:sp>
      <p:pic>
        <p:nvPicPr>
          <p:cNvPr id="2" name="Picture 1"/>
          <p:cNvPicPr>
            <a:picLocks noChangeAspect="1"/>
          </p:cNvPicPr>
          <p:nvPr/>
        </p:nvPicPr>
        <p:blipFill>
          <a:blip r:embed="rId2"/>
          <a:stretch>
            <a:fillRect/>
          </a:stretch>
        </p:blipFill>
        <p:spPr>
          <a:xfrm>
            <a:off x="1758622" y="3009900"/>
            <a:ext cx="2397741" cy="2867650"/>
          </a:xfrm>
          <a:prstGeom prst="rect">
            <a:avLst/>
          </a:prstGeom>
          <a:effectLst>
            <a:glow rad="228600">
              <a:schemeClr val="accent3">
                <a:satMod val="175000"/>
                <a:alpha val="40000"/>
              </a:schemeClr>
            </a:glow>
          </a:effectLst>
        </p:spPr>
      </p:pic>
      <p:pic>
        <p:nvPicPr>
          <p:cNvPr id="4" name="Picture 3"/>
          <p:cNvPicPr>
            <a:picLocks noChangeAspect="1"/>
          </p:cNvPicPr>
          <p:nvPr/>
        </p:nvPicPr>
        <p:blipFill>
          <a:blip r:embed="rId3"/>
          <a:stretch>
            <a:fillRect/>
          </a:stretch>
        </p:blipFill>
        <p:spPr>
          <a:xfrm>
            <a:off x="4636186" y="3009900"/>
            <a:ext cx="2377857" cy="2848600"/>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13901578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14921"/>
            <a:ext cx="9144000" cy="2862322"/>
          </a:xfrm>
          <a:prstGeom prst="rect">
            <a:avLst/>
          </a:prstGeom>
          <a:solidFill>
            <a:schemeClr val="accent4">
              <a:lumMod val="75000"/>
              <a:alpha val="25000"/>
            </a:schemeClr>
          </a:solidFill>
        </p:spPr>
        <p:txBody>
          <a:bodyPr wrap="square">
            <a:spAutoFit/>
          </a:bodyPr>
          <a:lstStyle/>
          <a:p>
            <a:pPr lvl="1"/>
            <a:r>
              <a:rPr lang="en-US" sz="2000" b="1" dirty="0"/>
              <a:t>Direct Soil </a:t>
            </a:r>
            <a:r>
              <a:rPr lang="en-US" sz="2000" b="1" dirty="0" smtClean="0"/>
              <a:t>Enrichment</a:t>
            </a:r>
          </a:p>
          <a:p>
            <a:pPr lvl="1"/>
            <a:endParaRPr lang="en-US" sz="2000" b="1" dirty="0"/>
          </a:p>
          <a:p>
            <a:pPr lvl="1"/>
            <a:r>
              <a:rPr lang="en-US" sz="2000" dirty="0" err="1"/>
              <a:t>AquaClean</a:t>
            </a:r>
            <a:r>
              <a:rPr lang="en-US" sz="2000" dirty="0"/>
              <a:t> restores nature’s biological activity in the soil…</a:t>
            </a:r>
          </a:p>
          <a:p>
            <a:pPr lvl="1">
              <a:buFont typeface="Arial" panose="020B0604020202020204" pitchFamily="34" charset="0"/>
              <a:buChar char="•"/>
            </a:pPr>
            <a:r>
              <a:rPr lang="en-US" sz="2000" dirty="0"/>
              <a:t>Ensures complete degradation of organic matter</a:t>
            </a:r>
          </a:p>
          <a:p>
            <a:pPr lvl="1">
              <a:buFont typeface="Arial" panose="020B0604020202020204" pitchFamily="34" charset="0"/>
              <a:buChar char="•"/>
            </a:pPr>
            <a:r>
              <a:rPr lang="en-US" sz="2000" dirty="0"/>
              <a:t>Improves soil structure, porosity and water retention</a:t>
            </a:r>
          </a:p>
          <a:p>
            <a:pPr lvl="1">
              <a:buFont typeface="Arial" panose="020B0604020202020204" pitchFamily="34" charset="0"/>
              <a:buChar char="•"/>
            </a:pPr>
            <a:r>
              <a:rPr lang="en-US" sz="2000" dirty="0"/>
              <a:t>Better root growth and nutrient absorption</a:t>
            </a:r>
          </a:p>
          <a:p>
            <a:pPr lvl="1">
              <a:buFont typeface="Arial" panose="020B0604020202020204" pitchFamily="34" charset="0"/>
              <a:buChar char="•"/>
            </a:pPr>
            <a:r>
              <a:rPr lang="en-US" sz="2000" dirty="0"/>
              <a:t>Reduces fertilizer needed</a:t>
            </a:r>
          </a:p>
          <a:p>
            <a:pPr lvl="1"/>
            <a:r>
              <a:rPr lang="en-US" sz="2000" dirty="0"/>
              <a:t>Green Grass Professionals agree that using </a:t>
            </a:r>
            <a:r>
              <a:rPr lang="en-US" sz="2000" dirty="0" smtClean="0"/>
              <a:t>ACF-32 </a:t>
            </a:r>
            <a:r>
              <a:rPr lang="en-US" sz="2000" dirty="0"/>
              <a:t>improves root growth and lowers the need for irrigation and chemical controls.</a:t>
            </a:r>
          </a:p>
        </p:txBody>
      </p:sp>
      <p:pic>
        <p:nvPicPr>
          <p:cNvPr id="3" name="Picture 2"/>
          <p:cNvPicPr>
            <a:picLocks noChangeAspect="1"/>
          </p:cNvPicPr>
          <p:nvPr/>
        </p:nvPicPr>
        <p:blipFill rotWithShape="1">
          <a:blip r:embed="rId2"/>
          <a:srcRect l="2825" t="2285" r="2484" b="3728"/>
          <a:stretch/>
        </p:blipFill>
        <p:spPr>
          <a:xfrm>
            <a:off x="615141" y="3724102"/>
            <a:ext cx="3607723" cy="2211185"/>
          </a:xfrm>
          <a:prstGeom prst="rect">
            <a:avLst/>
          </a:prstGeom>
          <a:effectLst>
            <a:glow rad="228600">
              <a:schemeClr val="accent3">
                <a:satMod val="175000"/>
                <a:alpha val="40000"/>
              </a:schemeClr>
            </a:glow>
          </a:effectLst>
        </p:spPr>
      </p:pic>
      <p:pic>
        <p:nvPicPr>
          <p:cNvPr id="4" name="Picture 3"/>
          <p:cNvPicPr>
            <a:picLocks noChangeAspect="1"/>
          </p:cNvPicPr>
          <p:nvPr/>
        </p:nvPicPr>
        <p:blipFill rotWithShape="1">
          <a:blip r:embed="rId3"/>
          <a:srcRect l="2197" t="1844" r="2197" b="2229"/>
          <a:stretch/>
        </p:blipFill>
        <p:spPr>
          <a:xfrm>
            <a:off x="4655127" y="3724102"/>
            <a:ext cx="3624350" cy="2211185"/>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18849070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926081"/>
            <a:ext cx="9144000" cy="931025"/>
          </a:xfrm>
          <a:prstGeom prst="rect">
            <a:avLst/>
          </a:prstGeom>
          <a:solidFill>
            <a:schemeClr val="bg2">
              <a:lumMod val="75000"/>
              <a:alpha val="32000"/>
            </a:schemeClr>
          </a:solidFill>
        </p:spPr>
        <p:txBody>
          <a:bodyPr wrap="square">
            <a:spAutoFit/>
          </a:bodyPr>
          <a:lstStyle/>
          <a:p>
            <a:r>
              <a:rPr lang="en-US" sz="5400" b="1" dirty="0" smtClean="0">
                <a:solidFill>
                  <a:schemeClr val="accent6">
                    <a:lumMod val="50000"/>
                  </a:schemeClr>
                </a:solidFill>
              </a:rPr>
              <a:t>              AQUACULTURE</a:t>
            </a:r>
            <a:endParaRPr lang="en-US" sz="5400" b="1" dirty="0">
              <a:solidFill>
                <a:schemeClr val="accent6">
                  <a:lumMod val="50000"/>
                </a:schemeClr>
              </a:solidFill>
            </a:endParaRPr>
          </a:p>
        </p:txBody>
      </p:sp>
    </p:spTree>
    <p:extLst>
      <p:ext uri="{BB962C8B-B14F-4D97-AF65-F5344CB8AC3E}">
        <p14:creationId xmlns:p14="http://schemas.microsoft.com/office/powerpoint/2010/main" val="21552236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5304"/>
            <a:ext cx="9144000" cy="3170099"/>
          </a:xfrm>
          <a:prstGeom prst="rect">
            <a:avLst/>
          </a:prstGeom>
          <a:solidFill>
            <a:schemeClr val="accent2">
              <a:lumMod val="40000"/>
              <a:lumOff val="60000"/>
              <a:alpha val="49000"/>
            </a:schemeClr>
          </a:solidFill>
        </p:spPr>
        <p:txBody>
          <a:bodyPr wrap="square">
            <a:spAutoFit/>
          </a:bodyPr>
          <a:lstStyle/>
          <a:p>
            <a:r>
              <a:rPr lang="en-US" sz="2000" b="1" dirty="0" err="1"/>
              <a:t>AquaClean</a:t>
            </a:r>
            <a:r>
              <a:rPr lang="en-US" sz="2000" b="1" dirty="0"/>
              <a:t> </a:t>
            </a:r>
            <a:endParaRPr lang="en-US" sz="2000" b="1" dirty="0" smtClean="0"/>
          </a:p>
          <a:p>
            <a:endParaRPr lang="en-US" sz="2000" b="1" dirty="0"/>
          </a:p>
          <a:p>
            <a:pPr lvl="1"/>
            <a:r>
              <a:rPr lang="en-US" sz="2000" b="1" dirty="0" smtClean="0"/>
              <a:t>ACF </a:t>
            </a:r>
            <a:r>
              <a:rPr lang="en-US" sz="2000" b="1" dirty="0"/>
              <a:t>HAS A PROBIOTIC EFFECT, PROMOTING A CLEANER AND HEALTHIER ENVIRONMENT AND SIGNIFICANTLY REDUCING THE FOLLOWING PARAMETERS:</a:t>
            </a:r>
          </a:p>
          <a:p>
            <a:pPr lvl="2">
              <a:buFont typeface="Arial" panose="020B0604020202020204" pitchFamily="34" charset="0"/>
              <a:buChar char="•"/>
            </a:pPr>
            <a:r>
              <a:rPr lang="en-US" sz="2000" dirty="0"/>
              <a:t>BOD (Organics)</a:t>
            </a:r>
          </a:p>
          <a:p>
            <a:pPr lvl="2">
              <a:buFont typeface="Arial" panose="020B0604020202020204" pitchFamily="34" charset="0"/>
              <a:buChar char="•"/>
            </a:pPr>
            <a:r>
              <a:rPr lang="en-US" sz="2000" dirty="0"/>
              <a:t>TSS (Solids)</a:t>
            </a:r>
          </a:p>
          <a:p>
            <a:pPr lvl="2">
              <a:buFont typeface="Arial" panose="020B0604020202020204" pitchFamily="34" charset="0"/>
              <a:buChar char="•"/>
            </a:pPr>
            <a:r>
              <a:rPr lang="en-US" sz="2000" dirty="0"/>
              <a:t>Odor</a:t>
            </a:r>
          </a:p>
          <a:p>
            <a:pPr lvl="2">
              <a:buFont typeface="Arial" panose="020B0604020202020204" pitchFamily="34" charset="0"/>
              <a:buChar char="•"/>
            </a:pPr>
            <a:r>
              <a:rPr lang="en-US" sz="2000" dirty="0"/>
              <a:t>Sludge</a:t>
            </a:r>
          </a:p>
          <a:p>
            <a:pPr lvl="2">
              <a:buFont typeface="Arial" panose="020B0604020202020204" pitchFamily="34" charset="0"/>
              <a:buChar char="•"/>
            </a:pPr>
            <a:r>
              <a:rPr lang="en-US" sz="2000" dirty="0"/>
              <a:t>Ammonia</a:t>
            </a:r>
          </a:p>
          <a:p>
            <a:pPr lvl="2">
              <a:buFont typeface="Arial" panose="020B0604020202020204" pitchFamily="34" charset="0"/>
              <a:buChar char="•"/>
            </a:pPr>
            <a:r>
              <a:rPr lang="en-US" sz="2000" dirty="0"/>
              <a:t>Nitrogen</a:t>
            </a:r>
          </a:p>
        </p:txBody>
      </p:sp>
      <p:pic>
        <p:nvPicPr>
          <p:cNvPr id="25601" name="Picture 1" descr="aquaclean-img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0" y="4638842"/>
            <a:ext cx="6949440" cy="2063514"/>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0" y="3315403"/>
            <a:ext cx="9144000" cy="1323439"/>
          </a:xfrm>
          <a:prstGeom prst="rect">
            <a:avLst/>
          </a:prstGeom>
          <a:solidFill>
            <a:schemeClr val="accent6">
              <a:lumMod val="40000"/>
              <a:lumOff val="60000"/>
              <a:alpha val="57000"/>
            </a:schemeClr>
          </a:solidFill>
        </p:spPr>
        <p:txBody>
          <a:bodyPr wrap="square">
            <a:spAutoFit/>
          </a:bodyPr>
          <a:lstStyle/>
          <a:p>
            <a:pPr lvl="1"/>
            <a:r>
              <a:rPr lang="en-US" sz="2000" b="1" dirty="0"/>
              <a:t>Sea Bass Hatchery</a:t>
            </a:r>
          </a:p>
          <a:p>
            <a:pPr lvl="1">
              <a:buFont typeface="Arial" panose="020B0604020202020204" pitchFamily="34" charset="0"/>
              <a:buChar char="•"/>
            </a:pPr>
            <a:r>
              <a:rPr lang="en-US" sz="2000" dirty="0"/>
              <a:t>100,000 Larva typically produced 25 – 30k fingerlings.</a:t>
            </a:r>
          </a:p>
          <a:p>
            <a:pPr lvl="1">
              <a:buFont typeface="Arial" panose="020B0604020202020204" pitchFamily="34" charset="0"/>
              <a:buChar char="•"/>
            </a:pPr>
            <a:r>
              <a:rPr lang="en-US" sz="2000" dirty="0" smtClean="0"/>
              <a:t>ACF treated </a:t>
            </a:r>
            <a:r>
              <a:rPr lang="en-US" sz="2000" dirty="0"/>
              <a:t>incubation tanks increased fingerling production to 75k, resulting in an increased yield of over 100%</a:t>
            </a:r>
          </a:p>
        </p:txBody>
      </p:sp>
    </p:spTree>
    <p:extLst>
      <p:ext uri="{BB962C8B-B14F-4D97-AF65-F5344CB8AC3E}">
        <p14:creationId xmlns:p14="http://schemas.microsoft.com/office/powerpoint/2010/main" val="40924433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0485"/>
            <a:ext cx="9144000" cy="2554545"/>
          </a:xfrm>
          <a:prstGeom prst="rect">
            <a:avLst/>
          </a:prstGeom>
          <a:solidFill>
            <a:schemeClr val="accent5">
              <a:lumMod val="20000"/>
              <a:lumOff val="80000"/>
              <a:alpha val="30000"/>
            </a:schemeClr>
          </a:solidFill>
        </p:spPr>
        <p:txBody>
          <a:bodyPr wrap="square">
            <a:spAutoFit/>
          </a:bodyPr>
          <a:lstStyle/>
          <a:p>
            <a:pPr lvl="1"/>
            <a:r>
              <a:rPr lang="en-US" sz="2000" b="1" dirty="0"/>
              <a:t>Tri Hung – Fish Processing </a:t>
            </a:r>
            <a:r>
              <a:rPr lang="en-US" sz="2000" b="1" dirty="0" smtClean="0"/>
              <a:t>Plant</a:t>
            </a:r>
          </a:p>
          <a:p>
            <a:pPr lvl="1"/>
            <a:endParaRPr lang="en-US" sz="2000" b="1" dirty="0"/>
          </a:p>
          <a:p>
            <a:pPr lvl="1">
              <a:buFont typeface="Arial" panose="020B0604020202020204" pitchFamily="34" charset="0"/>
              <a:buChar char="•"/>
            </a:pPr>
            <a:r>
              <a:rPr lang="en-US" sz="2000" dirty="0"/>
              <a:t>Vietnamese Processing Facility produces 100m3 of highly polluted wastewater per day</a:t>
            </a:r>
          </a:p>
          <a:p>
            <a:pPr lvl="1">
              <a:buFont typeface="Arial" panose="020B0604020202020204" pitchFamily="34" charset="0"/>
              <a:buChar char="•"/>
            </a:pPr>
            <a:r>
              <a:rPr lang="en-US" sz="2000" dirty="0"/>
              <a:t>Discharge contains COD levels of over 14,000 ppm with high levels of FOGs</a:t>
            </a:r>
          </a:p>
          <a:p>
            <a:pPr lvl="1">
              <a:buFont typeface="Arial" panose="020B0604020202020204" pitchFamily="34" charset="0"/>
              <a:buChar char="•"/>
            </a:pPr>
            <a:r>
              <a:rPr lang="en-US" sz="2000" dirty="0"/>
              <a:t>A simple, low tech, lagoon system was used to capture and treat waste</a:t>
            </a:r>
          </a:p>
          <a:p>
            <a:pPr lvl="1">
              <a:buFont typeface="Arial" panose="020B0604020202020204" pitchFamily="34" charset="0"/>
              <a:buChar char="•"/>
            </a:pPr>
            <a:r>
              <a:rPr lang="en-US" sz="2000" dirty="0"/>
              <a:t>Effluent could not meet regulatory standards</a:t>
            </a:r>
          </a:p>
          <a:p>
            <a:pPr lvl="1">
              <a:buFont typeface="Arial" panose="020B0604020202020204" pitchFamily="34" charset="0"/>
              <a:buChar char="•"/>
            </a:pPr>
            <a:r>
              <a:rPr lang="en-US" sz="2000" dirty="0"/>
              <a:t>AQUA-CLEAN reduced COD by 99.5% and final effluent was in compliance</a:t>
            </a:r>
          </a:p>
        </p:txBody>
      </p:sp>
      <p:pic>
        <p:nvPicPr>
          <p:cNvPr id="27649" name="Picture 1" descr="processing-img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2" y="3516166"/>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8791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72908"/>
            <a:ext cx="9144000" cy="3477875"/>
          </a:xfrm>
          <a:prstGeom prst="rect">
            <a:avLst/>
          </a:prstGeom>
          <a:solidFill>
            <a:schemeClr val="accent3">
              <a:lumMod val="60000"/>
              <a:lumOff val="40000"/>
              <a:alpha val="50000"/>
            </a:schemeClr>
          </a:solidFill>
        </p:spPr>
        <p:txBody>
          <a:bodyPr wrap="square">
            <a:spAutoFit/>
          </a:bodyPr>
          <a:lstStyle/>
          <a:p>
            <a:pPr lvl="1"/>
            <a:r>
              <a:rPr lang="en-US" sz="2000" b="1" dirty="0"/>
              <a:t>Shrimp Treatment &amp; </a:t>
            </a:r>
            <a:r>
              <a:rPr lang="en-US" sz="2000" b="1" dirty="0" smtClean="0"/>
              <a:t>Benefits</a:t>
            </a:r>
          </a:p>
          <a:p>
            <a:pPr lvl="1"/>
            <a:endParaRPr lang="en-US" sz="2000" b="1" dirty="0"/>
          </a:p>
          <a:p>
            <a:pPr lvl="1"/>
            <a:r>
              <a:rPr lang="en-US" sz="2000" b="1" dirty="0"/>
              <a:t>TOTAL TREATMENT OF 30 GALLONS PER HECTARE DURING A FIVE-MONTH GROW-OUT SEASON</a:t>
            </a:r>
          </a:p>
          <a:p>
            <a:pPr lvl="1">
              <a:buFont typeface="Arial" panose="020B0604020202020204" pitchFamily="34" charset="0"/>
              <a:buChar char="•"/>
            </a:pPr>
            <a:r>
              <a:rPr lang="en-US" sz="2000" dirty="0"/>
              <a:t>Total yield, as measured by individual growth, increased by over 20% which also resulted in a higher, more valuable grade being produced</a:t>
            </a:r>
          </a:p>
          <a:p>
            <a:pPr lvl="1">
              <a:buFont typeface="Arial" panose="020B0604020202020204" pitchFamily="34" charset="0"/>
              <a:buChar char="•"/>
            </a:pPr>
            <a:r>
              <a:rPr lang="en-US" sz="2000" dirty="0"/>
              <a:t>A probiotic effect demonstrated better health, lower mortality rate, and improved feed conversion by 14%</a:t>
            </a:r>
          </a:p>
          <a:p>
            <a:pPr lvl="1">
              <a:buFont typeface="Arial" panose="020B0604020202020204" pitchFamily="34" charset="0"/>
              <a:buChar char="•"/>
            </a:pPr>
            <a:r>
              <a:rPr lang="en-US" sz="2000" dirty="0"/>
              <a:t>Significant reduction in sludge which resulted in faster turnaround, lower costs, and the possibility of a second grow-out season</a:t>
            </a:r>
          </a:p>
          <a:p>
            <a:pPr lvl="1">
              <a:buFont typeface="Arial" panose="020B0604020202020204" pitchFamily="34" charset="0"/>
              <a:buChar char="•"/>
            </a:pPr>
            <a:r>
              <a:rPr lang="en-US" sz="2000" dirty="0"/>
              <a:t>Improved water quality to meet environmental discharge requirements</a:t>
            </a:r>
          </a:p>
        </p:txBody>
      </p:sp>
      <p:pic>
        <p:nvPicPr>
          <p:cNvPr id="28673" name="Picture 1" descr="shrimp-img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2" y="4166666"/>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155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86501"/>
            <a:ext cx="9144000" cy="4401205"/>
          </a:xfrm>
          <a:prstGeom prst="rect">
            <a:avLst/>
          </a:prstGeom>
          <a:solidFill>
            <a:srgbClr val="7030A0">
              <a:alpha val="14000"/>
            </a:srgbClr>
          </a:solidFill>
        </p:spPr>
        <p:txBody>
          <a:bodyPr wrap="square">
            <a:spAutoFit/>
          </a:bodyPr>
          <a:lstStyle/>
          <a:p>
            <a:pPr lvl="1"/>
            <a:r>
              <a:rPr lang="en-US" sz="2000" b="1" dirty="0"/>
              <a:t>Guatemala Shrimp </a:t>
            </a:r>
            <a:r>
              <a:rPr lang="en-US" sz="2000" b="1" dirty="0" smtClean="0"/>
              <a:t>Trial</a:t>
            </a:r>
          </a:p>
          <a:p>
            <a:pPr lvl="1"/>
            <a:endParaRPr lang="en-US" sz="2000" b="1" dirty="0"/>
          </a:p>
          <a:p>
            <a:pPr lvl="1"/>
            <a:r>
              <a:rPr lang="en-US" sz="2000" b="1" dirty="0"/>
              <a:t>Objectives</a:t>
            </a:r>
          </a:p>
          <a:p>
            <a:pPr lvl="1">
              <a:buFont typeface="Arial" panose="020B0604020202020204" pitchFamily="34" charset="0"/>
              <a:buChar char="•"/>
            </a:pPr>
            <a:r>
              <a:rPr lang="en-US" sz="2000" dirty="0"/>
              <a:t>Sludge Reduction</a:t>
            </a:r>
          </a:p>
          <a:p>
            <a:pPr lvl="1">
              <a:buFont typeface="Arial" panose="020B0604020202020204" pitchFamily="34" charset="0"/>
              <a:buChar char="•"/>
            </a:pPr>
            <a:r>
              <a:rPr lang="en-US" sz="2000" dirty="0"/>
              <a:t>Lower Maintenance</a:t>
            </a:r>
          </a:p>
          <a:p>
            <a:pPr lvl="1">
              <a:buFont typeface="Arial" panose="020B0604020202020204" pitchFamily="34" charset="0"/>
              <a:buChar char="•"/>
            </a:pPr>
            <a:r>
              <a:rPr lang="en-US" sz="2000" dirty="0"/>
              <a:t>Increased Weight Gain &amp; Yield</a:t>
            </a:r>
          </a:p>
          <a:p>
            <a:pPr lvl="1">
              <a:buFont typeface="Arial" panose="020B0604020202020204" pitchFamily="34" charset="0"/>
              <a:buChar char="•"/>
            </a:pPr>
            <a:r>
              <a:rPr lang="en-US" sz="2000" dirty="0"/>
              <a:t>Improved Uniformity at Harvest</a:t>
            </a:r>
          </a:p>
          <a:p>
            <a:pPr lvl="1">
              <a:buFont typeface="Arial" panose="020B0604020202020204" pitchFamily="34" charset="0"/>
              <a:buChar char="•"/>
            </a:pPr>
            <a:r>
              <a:rPr lang="en-US" sz="2000" dirty="0"/>
              <a:t>Stabilized and Better Water Quality</a:t>
            </a:r>
          </a:p>
          <a:p>
            <a:pPr lvl="1"/>
            <a:r>
              <a:rPr lang="en-US" sz="2000" b="1" dirty="0"/>
              <a:t>Benefits</a:t>
            </a:r>
          </a:p>
          <a:p>
            <a:pPr lvl="1">
              <a:buFont typeface="Arial" panose="020B0604020202020204" pitchFamily="34" charset="0"/>
              <a:buChar char="•"/>
            </a:pPr>
            <a:r>
              <a:rPr lang="en-US" sz="2000" dirty="0"/>
              <a:t>Sludge completely oxidized and was reduced by 85%</a:t>
            </a:r>
          </a:p>
          <a:p>
            <a:pPr lvl="1">
              <a:buFont typeface="Arial" panose="020B0604020202020204" pitchFamily="34" charset="0"/>
              <a:buChar char="•"/>
            </a:pPr>
            <a:r>
              <a:rPr lang="en-US" sz="2000" dirty="0"/>
              <a:t>Treated Groups had better water quality, even though they had higher stocking density</a:t>
            </a:r>
          </a:p>
          <a:p>
            <a:pPr lvl="1">
              <a:buFont typeface="Arial" panose="020B0604020202020204" pitchFamily="34" charset="0"/>
              <a:buChar char="•"/>
            </a:pPr>
            <a:r>
              <a:rPr lang="en-US" sz="2000" dirty="0"/>
              <a:t>Treated Groups had better growth rates, an 18 to 20% increase in yield and significant reduction in time needed to achieve target grow-out weight</a:t>
            </a:r>
          </a:p>
        </p:txBody>
      </p:sp>
      <p:pic>
        <p:nvPicPr>
          <p:cNvPr id="29699" name="Picture 3" descr="shrimp-img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1615" y="4704084"/>
            <a:ext cx="6840769" cy="2031247"/>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5559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25002"/>
            <a:ext cx="9144000" cy="3477875"/>
          </a:xfrm>
          <a:prstGeom prst="rect">
            <a:avLst/>
          </a:prstGeom>
          <a:solidFill>
            <a:schemeClr val="accent2">
              <a:lumMod val="60000"/>
              <a:lumOff val="40000"/>
              <a:alpha val="35000"/>
            </a:schemeClr>
          </a:solidFill>
        </p:spPr>
        <p:txBody>
          <a:bodyPr wrap="square">
            <a:spAutoFit/>
          </a:bodyPr>
          <a:lstStyle/>
          <a:p>
            <a:pPr lvl="1"/>
            <a:r>
              <a:rPr lang="en-US" sz="2000" b="1" dirty="0"/>
              <a:t>Shrimp Trials for </a:t>
            </a:r>
            <a:r>
              <a:rPr lang="en-US" sz="2000" b="1" dirty="0" err="1"/>
              <a:t>ProBiotic</a:t>
            </a:r>
            <a:r>
              <a:rPr lang="en-US" sz="2000" b="1" dirty="0"/>
              <a:t> Effect</a:t>
            </a:r>
          </a:p>
          <a:p>
            <a:pPr lvl="1"/>
            <a:r>
              <a:rPr lang="en-US" sz="2000" b="1" dirty="0"/>
              <a:t>WHITE SHRIMP “LITOPENAEUS VANNAMEI” LARVA STUDY FOR IMMUNE RESPONSE</a:t>
            </a:r>
          </a:p>
          <a:p>
            <a:pPr lvl="1">
              <a:buFont typeface="Arial" panose="020B0604020202020204" pitchFamily="34" charset="0"/>
              <a:buChar char="•"/>
            </a:pPr>
            <a:r>
              <a:rPr lang="en-US" sz="2000" dirty="0"/>
              <a:t>Laboratory Study in Mexico</a:t>
            </a:r>
          </a:p>
          <a:p>
            <a:pPr lvl="1">
              <a:buFont typeface="Arial" panose="020B0604020202020204" pitchFamily="34" charset="0"/>
              <a:buChar char="•"/>
            </a:pPr>
            <a:r>
              <a:rPr lang="en-US" sz="2000" dirty="0" smtClean="0"/>
              <a:t>ACF </a:t>
            </a:r>
            <a:r>
              <a:rPr lang="en-US" sz="2000" dirty="0"/>
              <a:t>was applied to shrimp larva grow-out tanks and the following results were noted after 3 weeks: </a:t>
            </a:r>
          </a:p>
          <a:p>
            <a:pPr marL="1200150" lvl="2" indent="-285750">
              <a:buFont typeface="Arial" panose="020B0604020202020204" pitchFamily="34" charset="0"/>
              <a:buChar char="•"/>
            </a:pPr>
            <a:r>
              <a:rPr lang="en-US" sz="2000" dirty="0"/>
              <a:t>14% increase in survival rate</a:t>
            </a:r>
          </a:p>
          <a:p>
            <a:pPr marL="1200150" lvl="2" indent="-285750">
              <a:buFont typeface="Arial" panose="020B0604020202020204" pitchFamily="34" charset="0"/>
              <a:buChar char="•"/>
            </a:pPr>
            <a:r>
              <a:rPr lang="en-US" sz="2000" dirty="0"/>
              <a:t>10% increase in growth rate</a:t>
            </a:r>
          </a:p>
          <a:p>
            <a:pPr marL="1200150" lvl="2" indent="-285750">
              <a:buFont typeface="Arial" panose="020B0604020202020204" pitchFamily="34" charset="0"/>
              <a:buChar char="•"/>
            </a:pPr>
            <a:r>
              <a:rPr lang="en-US" sz="2000" dirty="0"/>
              <a:t>200% better immune response as measured by density of </a:t>
            </a:r>
            <a:r>
              <a:rPr lang="en-US" sz="2000" dirty="0" err="1"/>
              <a:t>vibrios</a:t>
            </a:r>
            <a:r>
              <a:rPr lang="en-US" sz="2000" dirty="0"/>
              <a:t> on </a:t>
            </a:r>
            <a:r>
              <a:rPr lang="en-US" sz="2000" dirty="0" err="1"/>
              <a:t>hemolymph</a:t>
            </a:r>
            <a:r>
              <a:rPr lang="en-US" sz="2000" dirty="0"/>
              <a:t> blood work</a:t>
            </a:r>
          </a:p>
          <a:p>
            <a:pPr marL="1200150" lvl="2" indent="-285750">
              <a:buFont typeface="Arial" panose="020B0604020202020204" pitchFamily="34" charset="0"/>
              <a:buChar char="•"/>
            </a:pPr>
            <a:r>
              <a:rPr lang="en-US" sz="2000" dirty="0"/>
              <a:t>Vastly improved water quality</a:t>
            </a:r>
          </a:p>
        </p:txBody>
      </p:sp>
      <p:pic>
        <p:nvPicPr>
          <p:cNvPr id="30721" name="Picture 1" descr="shrimp-img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2" y="4134352"/>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2631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901387"/>
            <a:ext cx="9144000" cy="923330"/>
          </a:xfrm>
          <a:prstGeom prst="rect">
            <a:avLst/>
          </a:prstGeom>
          <a:solidFill>
            <a:schemeClr val="bg2">
              <a:lumMod val="90000"/>
              <a:alpha val="52000"/>
            </a:schemeClr>
          </a:solidFill>
        </p:spPr>
        <p:txBody>
          <a:bodyPr wrap="square">
            <a:spAutoFit/>
          </a:bodyPr>
          <a:lstStyle/>
          <a:p>
            <a:r>
              <a:rPr lang="en-US" sz="5400" b="1" dirty="0" smtClean="0">
                <a:solidFill>
                  <a:schemeClr val="accent6">
                    <a:lumMod val="50000"/>
                  </a:schemeClr>
                </a:solidFill>
              </a:rPr>
              <a:t>                 INDUSTRIAL</a:t>
            </a:r>
            <a:endParaRPr lang="en-US" sz="5400" b="1" dirty="0">
              <a:solidFill>
                <a:schemeClr val="accent6">
                  <a:lumMod val="50000"/>
                </a:schemeClr>
              </a:solidFill>
            </a:endParaRPr>
          </a:p>
        </p:txBody>
      </p:sp>
    </p:spTree>
    <p:extLst>
      <p:ext uri="{BB962C8B-B14F-4D97-AF65-F5344CB8AC3E}">
        <p14:creationId xmlns:p14="http://schemas.microsoft.com/office/powerpoint/2010/main" val="2918666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32697"/>
            <a:ext cx="9144000" cy="4708981"/>
          </a:xfrm>
          <a:prstGeom prst="rect">
            <a:avLst/>
          </a:prstGeom>
          <a:solidFill>
            <a:schemeClr val="accent1">
              <a:lumMod val="40000"/>
              <a:lumOff val="60000"/>
              <a:alpha val="48000"/>
            </a:schemeClr>
          </a:solidFill>
        </p:spPr>
        <p:txBody>
          <a:bodyPr wrap="square">
            <a:spAutoFit/>
          </a:bodyPr>
          <a:lstStyle/>
          <a:p>
            <a:pPr lvl="1"/>
            <a:r>
              <a:rPr lang="en-US" sz="2000" b="1" dirty="0" smtClean="0"/>
              <a:t>Wastewater</a:t>
            </a:r>
          </a:p>
          <a:p>
            <a:pPr lvl="1"/>
            <a:endParaRPr lang="en-US" sz="2000" b="1" dirty="0"/>
          </a:p>
          <a:p>
            <a:pPr lvl="1">
              <a:buFont typeface="Arial" panose="020B0604020202020204" pitchFamily="34" charset="0"/>
              <a:buChar char="•"/>
            </a:pPr>
            <a:r>
              <a:rPr lang="en-US" sz="2000" dirty="0"/>
              <a:t>South African Winery – COD reduction of 94% and total elimination of odors</a:t>
            </a:r>
          </a:p>
          <a:p>
            <a:pPr lvl="1">
              <a:buFont typeface="Arial" panose="020B0604020202020204" pitchFamily="34" charset="0"/>
              <a:buChar char="•"/>
            </a:pPr>
            <a:r>
              <a:rPr lang="en-US" sz="2000" dirty="0"/>
              <a:t>Dairy and Juice Plant in Panama – aquatic life returned in 8 weeks to a previously septic wastewater lagoon</a:t>
            </a:r>
          </a:p>
          <a:p>
            <a:pPr lvl="1">
              <a:buFont typeface="Arial" panose="020B0604020202020204" pitchFamily="34" charset="0"/>
              <a:buChar char="•"/>
            </a:pPr>
            <a:r>
              <a:rPr lang="en-US" sz="2000" dirty="0"/>
              <a:t>Blue Jean Wastewater – reduced pond discharge waters to 3 BOD</a:t>
            </a:r>
          </a:p>
          <a:p>
            <a:pPr lvl="1">
              <a:buFont typeface="Arial" panose="020B0604020202020204" pitchFamily="34" charset="0"/>
              <a:buChar char="•"/>
            </a:pPr>
            <a:r>
              <a:rPr lang="en-US" sz="2000" dirty="0"/>
              <a:t>Coca-Cola Bottling in El Salvador – reduced COD by 84%</a:t>
            </a:r>
          </a:p>
          <a:p>
            <a:pPr lvl="1">
              <a:buFont typeface="Arial" panose="020B0604020202020204" pitchFamily="34" charset="0"/>
              <a:buChar char="•"/>
            </a:pPr>
            <a:r>
              <a:rPr lang="en-US" sz="2000" dirty="0"/>
              <a:t>Palm Oil Effluent in Malaysia – significantly reduced organic bottom sludge and improved overall system performance</a:t>
            </a:r>
          </a:p>
          <a:p>
            <a:pPr lvl="1">
              <a:buFont typeface="Arial" panose="020B0604020202020204" pitchFamily="34" charset="0"/>
              <a:buChar char="•"/>
            </a:pPr>
            <a:r>
              <a:rPr lang="en-US" sz="2000" dirty="0"/>
              <a:t>South African Dairy Processor – COD reduction of 60%, sludge disposal quantities reduced by 83%</a:t>
            </a:r>
          </a:p>
          <a:p>
            <a:pPr lvl="1">
              <a:buFont typeface="Arial" panose="020B0604020202020204" pitchFamily="34" charset="0"/>
              <a:buChar char="•"/>
            </a:pPr>
            <a:r>
              <a:rPr lang="en-US" sz="2000" dirty="0"/>
              <a:t>Tannery in South Africa – 80% sludge reduction, 60% increase in throughput</a:t>
            </a:r>
          </a:p>
          <a:p>
            <a:pPr lvl="1">
              <a:buFont typeface="Arial" panose="020B0604020202020204" pitchFamily="34" charset="0"/>
              <a:buChar char="•"/>
            </a:pPr>
            <a:r>
              <a:rPr lang="en-US" sz="2000" dirty="0"/>
              <a:t>Mexican Poultry Abattoir – eliminated odors and met EPA discharge standards in 3 </a:t>
            </a:r>
            <a:r>
              <a:rPr lang="en-US" sz="2000" dirty="0" smtClean="0"/>
              <a:t>months</a:t>
            </a:r>
          </a:p>
          <a:p>
            <a:pPr lvl="1"/>
            <a:endParaRPr lang="en-US" sz="2000" dirty="0"/>
          </a:p>
        </p:txBody>
      </p:sp>
    </p:spTree>
    <p:extLst>
      <p:ext uri="{BB962C8B-B14F-4D97-AF65-F5344CB8AC3E}">
        <p14:creationId xmlns:p14="http://schemas.microsoft.com/office/powerpoint/2010/main" val="34936335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02610"/>
            <a:ext cx="9144000" cy="2862322"/>
          </a:xfrm>
          <a:prstGeom prst="rect">
            <a:avLst/>
          </a:prstGeom>
          <a:solidFill>
            <a:srgbClr val="C00000">
              <a:alpha val="15000"/>
            </a:srgbClr>
          </a:solidFill>
        </p:spPr>
        <p:txBody>
          <a:bodyPr wrap="square">
            <a:spAutoFit/>
          </a:bodyPr>
          <a:lstStyle/>
          <a:p>
            <a:pPr lvl="1"/>
            <a:r>
              <a:rPr lang="en-US" sz="2000" b="1" dirty="0"/>
              <a:t>Korean Anaerobic </a:t>
            </a:r>
            <a:r>
              <a:rPr lang="en-US" sz="2000" b="1" dirty="0" smtClean="0"/>
              <a:t>Digester</a:t>
            </a:r>
          </a:p>
          <a:p>
            <a:pPr lvl="1"/>
            <a:endParaRPr lang="en-US" sz="2000" b="1" dirty="0"/>
          </a:p>
          <a:p>
            <a:pPr lvl="1">
              <a:buFont typeface="Arial" panose="020B0604020202020204" pitchFamily="34" charset="0"/>
              <a:buChar char="•"/>
            </a:pPr>
            <a:r>
              <a:rPr lang="en-US" sz="2000" dirty="0"/>
              <a:t>Flow 1,644 m3 per day</a:t>
            </a:r>
          </a:p>
          <a:p>
            <a:pPr lvl="1">
              <a:buFont typeface="Arial" panose="020B0604020202020204" pitchFamily="34" charset="0"/>
              <a:buChar char="•"/>
            </a:pPr>
            <a:r>
              <a:rPr lang="en-US" sz="2000" dirty="0"/>
              <a:t>Dosage 2.5 gallon per day</a:t>
            </a:r>
          </a:p>
          <a:p>
            <a:pPr lvl="1">
              <a:buFont typeface="Arial" panose="020B0604020202020204" pitchFamily="34" charset="0"/>
              <a:buChar char="•"/>
            </a:pPr>
            <a:r>
              <a:rPr lang="en-US" sz="2000" dirty="0"/>
              <a:t>Digestion efficiency increase from 29.4% to 56.1%</a:t>
            </a:r>
          </a:p>
          <a:p>
            <a:pPr lvl="1">
              <a:buFont typeface="Arial" panose="020B0604020202020204" pitchFamily="34" charset="0"/>
              <a:buChar char="•"/>
            </a:pPr>
            <a:r>
              <a:rPr lang="en-US" sz="2000" dirty="0"/>
              <a:t>Methane Gas generation increased by 40%, more electricity generated</a:t>
            </a:r>
          </a:p>
          <a:p>
            <a:pPr lvl="1">
              <a:buFont typeface="Arial" panose="020B0604020202020204" pitchFamily="34" charset="0"/>
              <a:buChar char="•"/>
            </a:pPr>
            <a:r>
              <a:rPr lang="en-US" sz="2000" dirty="0"/>
              <a:t>Reduced sludge generation, lowering handling and removal cost by 40%</a:t>
            </a:r>
          </a:p>
          <a:p>
            <a:pPr lvl="1">
              <a:buFont typeface="Arial" panose="020B0604020202020204" pitchFamily="34" charset="0"/>
              <a:buChar char="•"/>
            </a:pPr>
            <a:r>
              <a:rPr lang="en-US" sz="2000" dirty="0"/>
              <a:t>Reduced use of polymeric flocculants</a:t>
            </a:r>
          </a:p>
          <a:p>
            <a:pPr lvl="1">
              <a:buFont typeface="Arial" panose="020B0604020202020204" pitchFamily="34" charset="0"/>
              <a:buChar char="•"/>
            </a:pPr>
            <a:r>
              <a:rPr lang="en-US" sz="2000" dirty="0"/>
              <a:t>Overall economic gain of US$1000 per day</a:t>
            </a:r>
          </a:p>
        </p:txBody>
      </p:sp>
      <p:pic>
        <p:nvPicPr>
          <p:cNvPr id="31745" name="Picture 1" descr="ad-img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2" y="3677972"/>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9127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69" y="772570"/>
            <a:ext cx="9144000" cy="2554545"/>
          </a:xfrm>
          <a:prstGeom prst="rect">
            <a:avLst/>
          </a:prstGeom>
          <a:solidFill>
            <a:schemeClr val="accent1">
              <a:lumMod val="40000"/>
              <a:lumOff val="60000"/>
              <a:alpha val="25000"/>
            </a:schemeClr>
          </a:solidFill>
        </p:spPr>
        <p:txBody>
          <a:bodyPr wrap="square">
            <a:spAutoFit/>
          </a:bodyPr>
          <a:lstStyle/>
          <a:p>
            <a:pPr lvl="1"/>
            <a:r>
              <a:rPr lang="en-US" sz="2000" b="1" dirty="0"/>
              <a:t>Zeeland WWS, </a:t>
            </a:r>
            <a:r>
              <a:rPr lang="en-US" sz="2000" b="1" dirty="0" smtClean="0"/>
              <a:t>Holland</a:t>
            </a:r>
          </a:p>
          <a:p>
            <a:pPr lvl="1"/>
            <a:endParaRPr lang="en-US" sz="2000" b="1" dirty="0"/>
          </a:p>
          <a:p>
            <a:pPr lvl="1">
              <a:buFont typeface="Arial" panose="020B0604020202020204" pitchFamily="34" charset="0"/>
              <a:buChar char="•"/>
            </a:pPr>
            <a:r>
              <a:rPr lang="en-US" sz="2000" dirty="0"/>
              <a:t>Lowered Sludge 28%</a:t>
            </a:r>
          </a:p>
          <a:p>
            <a:pPr lvl="1">
              <a:buFont typeface="Arial" panose="020B0604020202020204" pitchFamily="34" charset="0"/>
              <a:buChar char="•"/>
            </a:pPr>
            <a:r>
              <a:rPr lang="en-US" sz="2000" dirty="0"/>
              <a:t>Reduced BOD &amp; COD</a:t>
            </a:r>
          </a:p>
          <a:p>
            <a:pPr lvl="1">
              <a:buFont typeface="Arial" panose="020B0604020202020204" pitchFamily="34" charset="0"/>
              <a:buChar char="•"/>
            </a:pPr>
            <a:r>
              <a:rPr lang="en-US" sz="2000" dirty="0"/>
              <a:t>Eliminated Odor</a:t>
            </a:r>
          </a:p>
          <a:p>
            <a:pPr lvl="1">
              <a:buFont typeface="Arial" panose="020B0604020202020204" pitchFamily="34" charset="0"/>
              <a:buChar char="•"/>
            </a:pPr>
            <a:r>
              <a:rPr lang="en-US" sz="2000" dirty="0"/>
              <a:t>Stabilized Winter Ops</a:t>
            </a:r>
          </a:p>
          <a:p>
            <a:pPr lvl="1">
              <a:buFont typeface="Arial" panose="020B0604020202020204" pitchFamily="34" charset="0"/>
              <a:buChar char="•"/>
            </a:pPr>
            <a:r>
              <a:rPr lang="en-US" sz="2000" dirty="0"/>
              <a:t>Lowered Operating Cost</a:t>
            </a:r>
          </a:p>
          <a:p>
            <a:pPr lvl="1">
              <a:buFont typeface="Arial" panose="020B0604020202020204" pitchFamily="34" charset="0"/>
              <a:buChar char="•"/>
            </a:pPr>
            <a:r>
              <a:rPr lang="en-US" sz="2000" dirty="0"/>
              <a:t>System designed for 535K PE</a:t>
            </a:r>
          </a:p>
        </p:txBody>
      </p:sp>
      <p:pic>
        <p:nvPicPr>
          <p:cNvPr id="33793" name="Picture 1" descr="waste-water-muni-img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944" y="3606084"/>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9913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88643"/>
            <a:ext cx="9144000" cy="2554545"/>
          </a:xfrm>
          <a:prstGeom prst="rect">
            <a:avLst/>
          </a:prstGeom>
          <a:solidFill>
            <a:srgbClr val="FFFF00">
              <a:alpha val="20000"/>
            </a:srgbClr>
          </a:solidFill>
        </p:spPr>
        <p:txBody>
          <a:bodyPr wrap="square">
            <a:spAutoFit/>
          </a:bodyPr>
          <a:lstStyle/>
          <a:p>
            <a:pPr lvl="1"/>
            <a:r>
              <a:rPr lang="en-US" sz="2000" b="1" dirty="0" err="1"/>
              <a:t>Rousínov</a:t>
            </a:r>
            <a:r>
              <a:rPr lang="en-US" sz="2000" b="1" dirty="0"/>
              <a:t> WWS – </a:t>
            </a:r>
            <a:r>
              <a:rPr lang="en-US" sz="2000" b="1" dirty="0" smtClean="0"/>
              <a:t>Czech Carrousel </a:t>
            </a:r>
            <a:r>
              <a:rPr lang="en-US" sz="2000" b="1" dirty="0"/>
              <a:t>– Race Tack – </a:t>
            </a:r>
            <a:r>
              <a:rPr lang="en-US" sz="2000" b="1" dirty="0" smtClean="0"/>
              <a:t>System</a:t>
            </a:r>
          </a:p>
          <a:p>
            <a:pPr lvl="1"/>
            <a:endParaRPr lang="en-US" sz="2000" b="1" dirty="0"/>
          </a:p>
          <a:p>
            <a:pPr lvl="1">
              <a:buFont typeface="Arial" panose="020B0604020202020204" pitchFamily="34" charset="0"/>
              <a:buChar char="•"/>
            </a:pPr>
            <a:r>
              <a:rPr lang="en-US" sz="2000" dirty="0"/>
              <a:t>System designed to create aerobic zone for BOD Removal and Nitrification, flowing to anoxic zone for denitrification…</a:t>
            </a:r>
          </a:p>
          <a:p>
            <a:pPr lvl="1">
              <a:buFont typeface="Arial" panose="020B0604020202020204" pitchFamily="34" charset="0"/>
              <a:buChar char="•"/>
            </a:pPr>
            <a:r>
              <a:rPr lang="en-US" sz="2000" dirty="0"/>
              <a:t>ACF-32 improved reduction of BOD and COD by 68%, and the removal efficiency of total nitrogen pollution by 61%</a:t>
            </a:r>
          </a:p>
          <a:p>
            <a:pPr lvl="1">
              <a:buFont typeface="Arial" panose="020B0604020202020204" pitchFamily="34" charset="0"/>
              <a:buChar char="•"/>
            </a:pPr>
            <a:r>
              <a:rPr lang="en-US" sz="2000" dirty="0"/>
              <a:t>Decreased sludge from an average of 240 ml/g to 130, dramatically improving settling properties by 64% and reduced organics in stabilized sludge</a:t>
            </a:r>
          </a:p>
        </p:txBody>
      </p:sp>
      <p:pic>
        <p:nvPicPr>
          <p:cNvPr id="34817" name="Picture 1" descr="waste-water-muni-img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064" y="3670479"/>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72633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416907"/>
            <a:ext cx="9144000" cy="2862322"/>
          </a:xfrm>
          <a:prstGeom prst="rect">
            <a:avLst/>
          </a:prstGeom>
          <a:solidFill>
            <a:schemeClr val="accent2">
              <a:lumMod val="20000"/>
              <a:lumOff val="80000"/>
              <a:alpha val="28000"/>
            </a:schemeClr>
          </a:solidFill>
        </p:spPr>
        <p:txBody>
          <a:bodyPr wrap="square">
            <a:spAutoFit/>
          </a:bodyPr>
          <a:lstStyle/>
          <a:p>
            <a:pPr lvl="1"/>
            <a:r>
              <a:rPr lang="en-US" sz="2000" b="1" dirty="0"/>
              <a:t>Solid Landfill </a:t>
            </a:r>
            <a:r>
              <a:rPr lang="en-US" sz="2000" b="1" dirty="0" smtClean="0"/>
              <a:t>Application</a:t>
            </a:r>
          </a:p>
          <a:p>
            <a:pPr lvl="1"/>
            <a:endParaRPr lang="en-US" sz="2000" b="1" dirty="0"/>
          </a:p>
          <a:p>
            <a:pPr lvl="1"/>
            <a:r>
              <a:rPr lang="en-US" sz="2000" b="1" dirty="0"/>
              <a:t>Municipal Landfill Vietnam, eliminated odors sustainably</a:t>
            </a:r>
          </a:p>
          <a:p>
            <a:pPr lvl="1">
              <a:buFont typeface="Arial" panose="020B0604020202020204" pitchFamily="34" charset="0"/>
              <a:buChar char="•"/>
            </a:pPr>
            <a:r>
              <a:rPr lang="en-US" sz="2000" dirty="0"/>
              <a:t>Used </a:t>
            </a:r>
            <a:r>
              <a:rPr lang="en-US" sz="2000" dirty="0" err="1"/>
              <a:t>AquaClean</a:t>
            </a:r>
            <a:r>
              <a:rPr lang="en-US" sz="2000" dirty="0"/>
              <a:t> for “Odor Control”</a:t>
            </a:r>
          </a:p>
          <a:p>
            <a:pPr lvl="1">
              <a:buFont typeface="Arial" panose="020B0604020202020204" pitchFamily="34" charset="0"/>
              <a:buChar char="•"/>
            </a:pPr>
            <a:r>
              <a:rPr lang="en-US" sz="2000" dirty="0"/>
              <a:t>Diluted 1:100 with fresh water</a:t>
            </a:r>
          </a:p>
          <a:p>
            <a:pPr lvl="1">
              <a:buFont typeface="Arial" panose="020B0604020202020204" pitchFamily="34" charset="0"/>
              <a:buChar char="•"/>
            </a:pPr>
            <a:r>
              <a:rPr lang="en-US" sz="2000" dirty="0"/>
              <a:t>Sprayed evenly at ½ Liter per m2 over surface of newly dump waste</a:t>
            </a:r>
          </a:p>
          <a:p>
            <a:pPr lvl="1">
              <a:buFont typeface="Arial" panose="020B0604020202020204" pitchFamily="34" charset="0"/>
              <a:buChar char="•"/>
            </a:pPr>
            <a:r>
              <a:rPr lang="en-US" sz="2000" dirty="0"/>
              <a:t>Completely eliminate bad odor</a:t>
            </a:r>
          </a:p>
          <a:p>
            <a:pPr lvl="1">
              <a:buFont typeface="Arial" panose="020B0604020202020204" pitchFamily="34" charset="0"/>
              <a:buChar char="•"/>
            </a:pPr>
            <a:r>
              <a:rPr lang="en-US" sz="2000" dirty="0"/>
              <a:t>Improve organic break up in solid waste, better waste compaction</a:t>
            </a:r>
          </a:p>
          <a:p>
            <a:pPr lvl="1">
              <a:buFont typeface="Arial" panose="020B0604020202020204" pitchFamily="34" charset="0"/>
              <a:buChar char="•"/>
            </a:pPr>
            <a:r>
              <a:rPr lang="en-US" sz="2000" dirty="0"/>
              <a:t>Improve leachate water quality</a:t>
            </a:r>
          </a:p>
        </p:txBody>
      </p:sp>
      <p:pic>
        <p:nvPicPr>
          <p:cNvPr id="35841" name="Picture 1" descr="waste-water-muni-img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3" y="3834860"/>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581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52372"/>
            <a:ext cx="9143999" cy="2554545"/>
          </a:xfrm>
          <a:prstGeom prst="rect">
            <a:avLst/>
          </a:prstGeom>
          <a:solidFill>
            <a:schemeClr val="accent3">
              <a:lumMod val="40000"/>
              <a:lumOff val="60000"/>
              <a:alpha val="43000"/>
            </a:schemeClr>
          </a:solidFill>
        </p:spPr>
        <p:txBody>
          <a:bodyPr wrap="square">
            <a:spAutoFit/>
          </a:bodyPr>
          <a:lstStyle/>
          <a:p>
            <a:pPr lvl="1"/>
            <a:r>
              <a:rPr lang="en-US" sz="2000" b="1" dirty="0"/>
              <a:t>Construction and Demolition </a:t>
            </a:r>
            <a:r>
              <a:rPr lang="en-US" sz="2000" b="1" dirty="0" smtClean="0"/>
              <a:t>Landfill  Construction </a:t>
            </a:r>
            <a:r>
              <a:rPr lang="en-US" sz="2000" b="1" dirty="0"/>
              <a:t>Recovery Disposal Facility, </a:t>
            </a:r>
            <a:r>
              <a:rPr lang="en-US" sz="2000" b="1" dirty="0" smtClean="0"/>
              <a:t>USA</a:t>
            </a:r>
          </a:p>
          <a:p>
            <a:pPr lvl="1"/>
            <a:endParaRPr lang="en-US" sz="2000" b="1" dirty="0"/>
          </a:p>
          <a:p>
            <a:pPr lvl="1">
              <a:buFont typeface="Arial" panose="020B0604020202020204" pitchFamily="34" charset="0"/>
              <a:buChar char="•"/>
            </a:pPr>
            <a:r>
              <a:rPr lang="en-US" sz="2000" dirty="0"/>
              <a:t>ACF-32 &amp; ACF-SA diluted and applied through injection wells</a:t>
            </a:r>
          </a:p>
          <a:p>
            <a:pPr lvl="1">
              <a:buFont typeface="Arial" panose="020B0604020202020204" pitchFamily="34" charset="0"/>
              <a:buChar char="•"/>
            </a:pPr>
            <a:r>
              <a:rPr lang="en-US" sz="2000" dirty="0"/>
              <a:t>BOD reduced by 23%, COD by 70%</a:t>
            </a:r>
          </a:p>
          <a:p>
            <a:pPr lvl="1">
              <a:buFont typeface="Arial" panose="020B0604020202020204" pitchFamily="34" charset="0"/>
              <a:buChar char="•"/>
            </a:pPr>
            <a:r>
              <a:rPr lang="en-US" sz="2000" dirty="0"/>
              <a:t>H</a:t>
            </a:r>
            <a:r>
              <a:rPr lang="en-US" sz="2000" baseline="-25000" dirty="0"/>
              <a:t>2</a:t>
            </a:r>
            <a:r>
              <a:rPr lang="en-US" sz="2000" dirty="0"/>
              <a:t>S in leachate reduced to non-detectable levels, odor eliminated</a:t>
            </a:r>
          </a:p>
          <a:p>
            <a:pPr lvl="1">
              <a:buFont typeface="Arial" panose="020B0604020202020204" pitchFamily="34" charset="0"/>
              <a:buChar char="•"/>
            </a:pPr>
            <a:r>
              <a:rPr lang="en-US" sz="2000" dirty="0"/>
              <a:t>Reduced Ammonia by 19% and Phosphate by 50%</a:t>
            </a:r>
          </a:p>
          <a:p>
            <a:pPr lvl="1">
              <a:buFont typeface="Arial" panose="020B0604020202020204" pitchFamily="34" charset="0"/>
              <a:buChar char="•"/>
            </a:pPr>
            <a:r>
              <a:rPr lang="en-US" sz="2000" dirty="0"/>
              <a:t>Reduced transportation costs for leachate removal</a:t>
            </a:r>
          </a:p>
        </p:txBody>
      </p:sp>
      <p:sp>
        <p:nvSpPr>
          <p:cNvPr id="3" name="AutoShape 1" descr="solidwaste-img01"/>
          <p:cNvSpPr>
            <a:spLocks noChangeAspect="1" noChangeArrowheads="1"/>
          </p:cNvSpPr>
          <p:nvPr/>
        </p:nvSpPr>
        <p:spPr bwMode="auto">
          <a:xfrm>
            <a:off x="0" y="0"/>
            <a:ext cx="7762875" cy="2305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6866" name="Picture 2" descr="solidwaste-img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282" y="3616817"/>
            <a:ext cx="776287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1203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86245"/>
            <a:ext cx="9143999" cy="1754326"/>
          </a:xfrm>
          <a:prstGeom prst="rect">
            <a:avLst/>
          </a:prstGeom>
          <a:solidFill>
            <a:schemeClr val="accent1">
              <a:lumMod val="60000"/>
              <a:lumOff val="40000"/>
              <a:alpha val="22000"/>
            </a:schemeClr>
          </a:solidFill>
        </p:spPr>
        <p:txBody>
          <a:bodyPr wrap="square">
            <a:spAutoFit/>
          </a:bodyPr>
          <a:lstStyle/>
          <a:p>
            <a:r>
              <a:rPr lang="en-US" sz="5400" b="1" dirty="0" smtClean="0">
                <a:solidFill>
                  <a:schemeClr val="accent6">
                    <a:lumMod val="50000"/>
                  </a:schemeClr>
                </a:solidFill>
              </a:rPr>
              <a:t>ENVIRONMENTAL AND OPEN WATER</a:t>
            </a:r>
            <a:endParaRPr lang="en-US" sz="5400" b="1" dirty="0">
              <a:solidFill>
                <a:schemeClr val="accent6">
                  <a:lumMod val="50000"/>
                </a:schemeClr>
              </a:solidFill>
            </a:endParaRPr>
          </a:p>
        </p:txBody>
      </p:sp>
    </p:spTree>
    <p:extLst>
      <p:ext uri="{BB962C8B-B14F-4D97-AF65-F5344CB8AC3E}">
        <p14:creationId xmlns:p14="http://schemas.microsoft.com/office/powerpoint/2010/main" val="17655920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1684" y="443911"/>
            <a:ext cx="2493824" cy="461665"/>
          </a:xfrm>
          <a:prstGeom prst="rect">
            <a:avLst/>
          </a:prstGeom>
        </p:spPr>
        <p:txBody>
          <a:bodyPr wrap="none">
            <a:spAutoFit/>
          </a:bodyPr>
          <a:lstStyle/>
          <a:p>
            <a:r>
              <a:rPr lang="en-US" sz="2400" b="1" dirty="0"/>
              <a:t>Ponds, lake, rivers</a:t>
            </a:r>
          </a:p>
        </p:txBody>
      </p:sp>
      <p:sp>
        <p:nvSpPr>
          <p:cNvPr id="3" name="Rectangle 2"/>
          <p:cNvSpPr/>
          <p:nvPr/>
        </p:nvSpPr>
        <p:spPr>
          <a:xfrm>
            <a:off x="1" y="1093151"/>
            <a:ext cx="9144000" cy="1938992"/>
          </a:xfrm>
          <a:prstGeom prst="rect">
            <a:avLst/>
          </a:prstGeom>
          <a:solidFill>
            <a:schemeClr val="bg2">
              <a:lumMod val="90000"/>
              <a:alpha val="30000"/>
            </a:schemeClr>
          </a:solidFill>
        </p:spPr>
        <p:txBody>
          <a:bodyPr wrap="square">
            <a:spAutoFit/>
          </a:bodyPr>
          <a:lstStyle/>
          <a:p>
            <a:pPr lvl="1"/>
            <a:r>
              <a:rPr lang="en-US" sz="2000" b="1" dirty="0"/>
              <a:t>Lake Remediation in Uruguay</a:t>
            </a:r>
          </a:p>
          <a:p>
            <a:pPr lvl="1">
              <a:buFont typeface="Arial" panose="020B0604020202020204" pitchFamily="34" charset="0"/>
              <a:buChar char="•"/>
            </a:pPr>
            <a:r>
              <a:rPr lang="en-US" sz="2000" dirty="0"/>
              <a:t>Environmental pollution: </a:t>
            </a:r>
          </a:p>
          <a:p>
            <a:pPr marL="1200150" lvl="2" indent="-285750">
              <a:buFont typeface="Arial" panose="020B0604020202020204" pitchFamily="34" charset="0"/>
              <a:buChar char="•"/>
            </a:pPr>
            <a:r>
              <a:rPr lang="en-US" sz="2000" dirty="0"/>
              <a:t>Pond and sewage runoff eliminated village water supply</a:t>
            </a:r>
          </a:p>
          <a:p>
            <a:pPr marL="1200150" lvl="2" indent="-285750">
              <a:buFont typeface="Arial" panose="020B0604020202020204" pitchFamily="34" charset="0"/>
              <a:buChar char="•"/>
            </a:pPr>
            <a:r>
              <a:rPr lang="en-US" sz="2000" dirty="0"/>
              <a:t>Additional issue: remote area without electricity for aeration</a:t>
            </a:r>
          </a:p>
          <a:p>
            <a:pPr lvl="1">
              <a:buFont typeface="Arial" panose="020B0604020202020204" pitchFamily="34" charset="0"/>
              <a:buChar char="•"/>
            </a:pPr>
            <a:r>
              <a:rPr lang="en-US" sz="2000" dirty="0" err="1"/>
              <a:t>AquaClean</a:t>
            </a:r>
            <a:r>
              <a:rPr lang="en-US" sz="2000" dirty="0"/>
              <a:t> treatment: </a:t>
            </a:r>
          </a:p>
          <a:p>
            <a:pPr marL="1200150" lvl="2" indent="-285750">
              <a:buFont typeface="Arial" panose="020B0604020202020204" pitchFamily="34" charset="0"/>
              <a:buChar char="•"/>
            </a:pPr>
            <a:r>
              <a:rPr lang="en-US" sz="2000" dirty="0"/>
              <a:t>Using ACF-32, able to restore natural balance in three months</a:t>
            </a:r>
          </a:p>
        </p:txBody>
      </p:sp>
      <p:pic>
        <p:nvPicPr>
          <p:cNvPr id="4" name="Picture 3"/>
          <p:cNvPicPr>
            <a:picLocks noChangeAspect="1"/>
          </p:cNvPicPr>
          <p:nvPr/>
        </p:nvPicPr>
        <p:blipFill>
          <a:blip r:embed="rId2"/>
          <a:stretch>
            <a:fillRect/>
          </a:stretch>
        </p:blipFill>
        <p:spPr>
          <a:xfrm>
            <a:off x="645969" y="3426776"/>
            <a:ext cx="3695700" cy="2324100"/>
          </a:xfrm>
          <a:prstGeom prst="rect">
            <a:avLst/>
          </a:prstGeom>
          <a:effectLst>
            <a:glow rad="228600">
              <a:schemeClr val="accent3">
                <a:satMod val="175000"/>
                <a:alpha val="40000"/>
              </a:schemeClr>
            </a:glow>
          </a:effectLst>
        </p:spPr>
      </p:pic>
      <p:pic>
        <p:nvPicPr>
          <p:cNvPr id="5" name="Picture 4"/>
          <p:cNvPicPr>
            <a:picLocks noChangeAspect="1"/>
          </p:cNvPicPr>
          <p:nvPr/>
        </p:nvPicPr>
        <p:blipFill>
          <a:blip r:embed="rId3"/>
          <a:stretch>
            <a:fillRect/>
          </a:stretch>
        </p:blipFill>
        <p:spPr>
          <a:xfrm>
            <a:off x="4572001" y="3417251"/>
            <a:ext cx="3886200" cy="2333625"/>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23991568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4420"/>
            <a:ext cx="9143999" cy="2862322"/>
          </a:xfrm>
          <a:prstGeom prst="rect">
            <a:avLst/>
          </a:prstGeom>
          <a:solidFill>
            <a:schemeClr val="tx2">
              <a:lumMod val="20000"/>
              <a:lumOff val="80000"/>
              <a:alpha val="30000"/>
            </a:schemeClr>
          </a:solidFill>
        </p:spPr>
        <p:txBody>
          <a:bodyPr wrap="square">
            <a:spAutoFit/>
          </a:bodyPr>
          <a:lstStyle/>
          <a:p>
            <a:pPr lvl="1"/>
            <a:r>
              <a:rPr lang="en-US" sz="2000" b="1" dirty="0"/>
              <a:t>Penang Flood Retention Pond</a:t>
            </a:r>
          </a:p>
          <a:p>
            <a:pPr lvl="1"/>
            <a:r>
              <a:rPr lang="en-US" sz="2000" b="1" dirty="0"/>
              <a:t>Malaysia River Problems:</a:t>
            </a:r>
          </a:p>
          <a:p>
            <a:pPr lvl="1">
              <a:buFont typeface="Arial" panose="020B0604020202020204" pitchFamily="34" charset="0"/>
              <a:buChar char="•"/>
            </a:pPr>
            <a:r>
              <a:rPr lang="en-US" sz="2000" dirty="0"/>
              <a:t>Bad Odor</a:t>
            </a:r>
          </a:p>
          <a:p>
            <a:pPr lvl="1">
              <a:buFont typeface="Arial" panose="020B0604020202020204" pitchFamily="34" charset="0"/>
              <a:buChar char="•"/>
            </a:pPr>
            <a:r>
              <a:rPr lang="en-US" sz="2000" dirty="0"/>
              <a:t>Thick Bottom Sludge</a:t>
            </a:r>
          </a:p>
          <a:p>
            <a:pPr lvl="1">
              <a:buFont typeface="Arial" panose="020B0604020202020204" pitchFamily="34" charset="0"/>
              <a:buChar char="•"/>
            </a:pPr>
            <a:r>
              <a:rPr lang="en-US" sz="2000" dirty="0"/>
              <a:t>High discharge BOD and COD</a:t>
            </a:r>
          </a:p>
          <a:p>
            <a:pPr lvl="1"/>
            <a:r>
              <a:rPr lang="en-US" sz="2000" b="1" dirty="0"/>
              <a:t>Working with the Malaysia Irrigation and Drainage Department in 2005…</a:t>
            </a:r>
          </a:p>
          <a:p>
            <a:pPr lvl="1">
              <a:buFont typeface="Arial" panose="020B0604020202020204" pitchFamily="34" charset="0"/>
              <a:buChar char="•"/>
            </a:pPr>
            <a:r>
              <a:rPr lang="en-US" sz="2000" dirty="0"/>
              <a:t>Bad Odors eliminated within 2 weeks</a:t>
            </a:r>
          </a:p>
          <a:p>
            <a:pPr lvl="1">
              <a:buFont typeface="Arial" panose="020B0604020202020204" pitchFamily="34" charset="0"/>
              <a:buChar char="•"/>
            </a:pPr>
            <a:r>
              <a:rPr lang="en-US" sz="2000" dirty="0"/>
              <a:t>Significantly reduced BOD and COD, by 90% in 8 months</a:t>
            </a:r>
          </a:p>
          <a:p>
            <a:pPr lvl="1">
              <a:buFont typeface="Arial" panose="020B0604020202020204" pitchFamily="34" charset="0"/>
              <a:buChar char="•"/>
            </a:pPr>
            <a:r>
              <a:rPr lang="en-US" sz="2000" dirty="0"/>
              <a:t>600mm thick bottom sludge degraded by over 85% within 8 months</a:t>
            </a:r>
          </a:p>
        </p:txBody>
      </p:sp>
      <p:pic>
        <p:nvPicPr>
          <p:cNvPr id="39939" name="Picture 3" descr="enviromental-img03"/>
          <p:cNvPicPr>
            <a:picLocks noChangeAspect="1" noChangeArrowheads="1"/>
          </p:cNvPicPr>
          <p:nvPr/>
        </p:nvPicPr>
        <p:blipFill rotWithShape="1">
          <a:blip r:embed="rId2">
            <a:extLst>
              <a:ext uri="{28A0092B-C50C-407E-A947-70E740481C1C}">
                <a14:useLocalDpi xmlns:a14="http://schemas.microsoft.com/office/drawing/2010/main" val="0"/>
              </a:ext>
            </a:extLst>
          </a:blip>
          <a:srcRect l="13303" r="15690"/>
          <a:stretch/>
        </p:blipFill>
        <p:spPr bwMode="auto">
          <a:xfrm>
            <a:off x="2061554" y="4957889"/>
            <a:ext cx="4438997" cy="185628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918728" y="2896742"/>
            <a:ext cx="3362325" cy="2019300"/>
          </a:xfrm>
          <a:prstGeom prst="rect">
            <a:avLst/>
          </a:prstGeom>
          <a:effectLst>
            <a:glow rad="228600">
              <a:schemeClr val="accent3">
                <a:satMod val="175000"/>
                <a:alpha val="40000"/>
              </a:schemeClr>
            </a:glow>
          </a:effectLst>
        </p:spPr>
      </p:pic>
      <p:pic>
        <p:nvPicPr>
          <p:cNvPr id="4" name="Picture 3"/>
          <p:cNvPicPr>
            <a:picLocks noChangeAspect="1"/>
          </p:cNvPicPr>
          <p:nvPr/>
        </p:nvPicPr>
        <p:blipFill>
          <a:blip r:embed="rId4"/>
          <a:stretch>
            <a:fillRect/>
          </a:stretch>
        </p:blipFill>
        <p:spPr>
          <a:xfrm>
            <a:off x="4571999" y="2929064"/>
            <a:ext cx="3314700" cy="2028825"/>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14975338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43999" cy="4708981"/>
          </a:xfrm>
          <a:prstGeom prst="rect">
            <a:avLst/>
          </a:prstGeom>
          <a:solidFill>
            <a:schemeClr val="accent4">
              <a:lumMod val="20000"/>
              <a:lumOff val="80000"/>
              <a:alpha val="34000"/>
            </a:schemeClr>
          </a:solidFill>
        </p:spPr>
        <p:txBody>
          <a:bodyPr wrap="square">
            <a:spAutoFit/>
          </a:bodyPr>
          <a:lstStyle/>
          <a:p>
            <a:pPr lvl="1"/>
            <a:r>
              <a:rPr lang="en-US" sz="2000" b="1" dirty="0" err="1"/>
              <a:t>Xiba</a:t>
            </a:r>
            <a:r>
              <a:rPr lang="en-US" sz="2000" b="1" dirty="0"/>
              <a:t> River, Kunming, China</a:t>
            </a:r>
          </a:p>
          <a:p>
            <a:pPr lvl="1"/>
            <a:r>
              <a:rPr lang="en-US" sz="2000" b="1" dirty="0"/>
              <a:t>Treatment Objectives:</a:t>
            </a:r>
          </a:p>
          <a:p>
            <a:pPr lvl="1">
              <a:buFont typeface="Arial" panose="020B0604020202020204" pitchFamily="34" charset="0"/>
              <a:buChar char="•"/>
            </a:pPr>
            <a:r>
              <a:rPr lang="en-US" sz="2000" dirty="0"/>
              <a:t>Reduce Levels of Pollutants in River: BOD, COD, Total Nitrogen, Phosphate, Total Suspended Solids, etc.</a:t>
            </a:r>
          </a:p>
          <a:p>
            <a:pPr lvl="1">
              <a:buFont typeface="Arial" panose="020B0604020202020204" pitchFamily="34" charset="0"/>
              <a:buChar char="•"/>
            </a:pPr>
            <a:r>
              <a:rPr lang="en-US" sz="2000" dirty="0"/>
              <a:t>Restore Habitat Suitable for Higher Microscopic Life Forms and Other Aquatic Life</a:t>
            </a:r>
          </a:p>
          <a:p>
            <a:pPr lvl="1">
              <a:buFont typeface="Arial" panose="020B0604020202020204" pitchFamily="34" charset="0"/>
              <a:buChar char="•"/>
            </a:pPr>
            <a:r>
              <a:rPr lang="en-US" sz="2000" dirty="0"/>
              <a:t>Reduce Odors in the Vicinity of the River</a:t>
            </a:r>
          </a:p>
          <a:p>
            <a:pPr lvl="1"/>
            <a:r>
              <a:rPr lang="en-US" sz="2000" b="1" dirty="0"/>
              <a:t>Challenges:</a:t>
            </a:r>
          </a:p>
          <a:p>
            <a:pPr lvl="1">
              <a:buFont typeface="Arial" panose="020B0604020202020204" pitchFamily="34" charset="0"/>
              <a:buChar char="•"/>
            </a:pPr>
            <a:r>
              <a:rPr lang="en-US" sz="2000" dirty="0"/>
              <a:t>Treat Flowing River Without Impeding Flow, with Minimum Disruption to River and Surrounding Areas</a:t>
            </a:r>
          </a:p>
          <a:p>
            <a:pPr lvl="1">
              <a:buFont typeface="Arial" panose="020B0604020202020204" pitchFamily="34" charset="0"/>
              <a:buChar char="•"/>
            </a:pPr>
            <a:r>
              <a:rPr lang="en-US" sz="2000" dirty="0"/>
              <a:t>Treat at Reasonable, Sustainable Costs</a:t>
            </a:r>
          </a:p>
          <a:p>
            <a:pPr lvl="1"/>
            <a:r>
              <a:rPr lang="en-US" sz="2000" b="1" dirty="0"/>
              <a:t>Treatment Program:</a:t>
            </a:r>
          </a:p>
          <a:p>
            <a:pPr lvl="1">
              <a:buFont typeface="Arial" panose="020B0604020202020204" pitchFamily="34" charset="0"/>
              <a:buChar char="•"/>
            </a:pPr>
            <a:r>
              <a:rPr lang="en-US" sz="2000" dirty="0"/>
              <a:t>Model River, Establish Monitoring Points to Prove Effectiveness of Model</a:t>
            </a:r>
          </a:p>
          <a:p>
            <a:pPr lvl="1">
              <a:buFont typeface="Arial" panose="020B0604020202020204" pitchFamily="34" charset="0"/>
              <a:buChar char="•"/>
            </a:pPr>
            <a:r>
              <a:rPr lang="en-US" sz="2000" dirty="0"/>
              <a:t>Use “Bio-Media Zones” to Establish Fixed Film to </a:t>
            </a:r>
          </a:p>
          <a:p>
            <a:pPr marL="1200150" lvl="2" indent="-285750">
              <a:buFont typeface="Arial" panose="020B0604020202020204" pitchFamily="34" charset="0"/>
              <a:buChar char="•"/>
            </a:pPr>
            <a:r>
              <a:rPr lang="en-US" sz="2000" dirty="0"/>
              <a:t>Treat river in media zones and…</a:t>
            </a:r>
          </a:p>
          <a:p>
            <a:pPr marL="1200150" lvl="2" indent="-285750">
              <a:buFont typeface="Arial" panose="020B0604020202020204" pitchFamily="34" charset="0"/>
              <a:buChar char="•"/>
            </a:pPr>
            <a:r>
              <a:rPr lang="en-US" sz="2000" dirty="0"/>
              <a:t>Release microorganisms to treat river further downstream of media zones</a:t>
            </a:r>
          </a:p>
        </p:txBody>
      </p:sp>
      <p:pic>
        <p:nvPicPr>
          <p:cNvPr id="2" name="Picture 1"/>
          <p:cNvPicPr>
            <a:picLocks noChangeAspect="1"/>
          </p:cNvPicPr>
          <p:nvPr/>
        </p:nvPicPr>
        <p:blipFill>
          <a:blip r:embed="rId2"/>
          <a:stretch>
            <a:fillRect/>
          </a:stretch>
        </p:blipFill>
        <p:spPr>
          <a:xfrm>
            <a:off x="931544" y="4724400"/>
            <a:ext cx="3457575" cy="2133600"/>
          </a:xfrm>
          <a:prstGeom prst="rect">
            <a:avLst/>
          </a:prstGeom>
          <a:effectLst>
            <a:glow rad="228600">
              <a:schemeClr val="accent3">
                <a:satMod val="175000"/>
                <a:alpha val="40000"/>
              </a:schemeClr>
            </a:glow>
          </a:effectLst>
        </p:spPr>
      </p:pic>
      <p:pic>
        <p:nvPicPr>
          <p:cNvPr id="4" name="Picture 3"/>
          <p:cNvPicPr>
            <a:picLocks noChangeAspect="1"/>
          </p:cNvPicPr>
          <p:nvPr/>
        </p:nvPicPr>
        <p:blipFill>
          <a:blip r:embed="rId3"/>
          <a:stretch>
            <a:fillRect/>
          </a:stretch>
        </p:blipFill>
        <p:spPr>
          <a:xfrm>
            <a:off x="4572000" y="4708981"/>
            <a:ext cx="3457575" cy="2124075"/>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14647419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6193" y="973739"/>
            <a:ext cx="8531613" cy="400110"/>
          </a:xfrm>
          <a:prstGeom prst="rect">
            <a:avLst/>
          </a:prstGeom>
        </p:spPr>
        <p:txBody>
          <a:bodyPr wrap="square">
            <a:spAutoFit/>
          </a:bodyPr>
          <a:lstStyle/>
          <a:p>
            <a:r>
              <a:rPr lang="en-US" sz="2000" b="1" dirty="0" err="1" smtClean="0"/>
              <a:t>Xiba</a:t>
            </a:r>
            <a:r>
              <a:rPr lang="en-US" sz="2000" b="1" dirty="0" smtClean="0"/>
              <a:t> River Remediation Project - Process Diagram for Treatment</a:t>
            </a:r>
            <a:endParaRPr lang="en-US" sz="2000" b="1" dirty="0"/>
          </a:p>
        </p:txBody>
      </p:sp>
      <p:sp>
        <p:nvSpPr>
          <p:cNvPr id="3" name="Rectangle 2"/>
          <p:cNvSpPr/>
          <p:nvPr/>
        </p:nvSpPr>
        <p:spPr>
          <a:xfrm>
            <a:off x="0" y="4156365"/>
            <a:ext cx="9144000" cy="2246769"/>
          </a:xfrm>
          <a:prstGeom prst="rect">
            <a:avLst/>
          </a:prstGeom>
          <a:solidFill>
            <a:schemeClr val="accent1">
              <a:lumMod val="20000"/>
              <a:lumOff val="80000"/>
              <a:alpha val="39000"/>
            </a:schemeClr>
          </a:solidFill>
        </p:spPr>
        <p:txBody>
          <a:bodyPr wrap="square">
            <a:spAutoFit/>
          </a:bodyPr>
          <a:lstStyle/>
          <a:p>
            <a:pPr lvl="1"/>
            <a:r>
              <a:rPr lang="en-US" sz="2000" b="1" dirty="0"/>
              <a:t>Results:</a:t>
            </a:r>
          </a:p>
          <a:p>
            <a:pPr lvl="1">
              <a:buFont typeface="Arial" panose="020B0604020202020204" pitchFamily="34" charset="0"/>
              <a:buChar char="•"/>
            </a:pPr>
            <a:r>
              <a:rPr lang="en-US" sz="2000" dirty="0"/>
              <a:t>Significantly Reduced Odors in First 30 Days</a:t>
            </a:r>
          </a:p>
          <a:p>
            <a:pPr lvl="1">
              <a:buFont typeface="Arial" panose="020B0604020202020204" pitchFamily="34" charset="0"/>
              <a:buChar char="•"/>
            </a:pPr>
            <a:r>
              <a:rPr lang="en-US" sz="2000" dirty="0"/>
              <a:t>Up to 60% Reduction in Most Pollutants</a:t>
            </a:r>
          </a:p>
          <a:p>
            <a:pPr lvl="1">
              <a:buFont typeface="Arial" panose="020B0604020202020204" pitchFamily="34" charset="0"/>
              <a:buChar char="•"/>
            </a:pPr>
            <a:r>
              <a:rPr lang="en-US" sz="2000" dirty="0"/>
              <a:t>Higher Life Forms Returned After 60 Days</a:t>
            </a:r>
          </a:p>
          <a:p>
            <a:pPr lvl="1">
              <a:buFont typeface="Arial" panose="020B0604020202020204" pitchFamily="34" charset="0"/>
              <a:buChar char="•"/>
            </a:pPr>
            <a:r>
              <a:rPr lang="en-US" sz="2000" dirty="0"/>
              <a:t>Aquatic Life Began to Thrive After 90 Days</a:t>
            </a:r>
          </a:p>
          <a:p>
            <a:pPr lvl="1">
              <a:buFont typeface="Arial" panose="020B0604020202020204" pitchFamily="34" charset="0"/>
              <a:buChar char="•"/>
            </a:pPr>
            <a:r>
              <a:rPr lang="en-US" sz="2000" dirty="0"/>
              <a:t>“The Toxicity Was Eliminated from the River” – Dr. Hu </a:t>
            </a:r>
            <a:r>
              <a:rPr lang="en-US" sz="2000" dirty="0" err="1"/>
              <a:t>Kaelin</a:t>
            </a:r>
            <a:r>
              <a:rPr lang="en-US" sz="2000" dirty="0"/>
              <a:t>, Professor, University of Kunming</a:t>
            </a:r>
          </a:p>
        </p:txBody>
      </p:sp>
      <p:pic>
        <p:nvPicPr>
          <p:cNvPr id="41986" name="Picture 2" descr="enviromental-img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8886" y="1597193"/>
            <a:ext cx="4086225" cy="23050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1460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8406" y="1083025"/>
            <a:ext cx="4036682" cy="1015663"/>
          </a:xfrm>
          <a:prstGeom prst="rect">
            <a:avLst/>
          </a:prstGeom>
        </p:spPr>
        <p:txBody>
          <a:bodyPr wrap="none">
            <a:spAutoFit/>
          </a:bodyPr>
          <a:lstStyle/>
          <a:p>
            <a:r>
              <a:rPr lang="en-US" sz="6000" dirty="0"/>
              <a:t> </a:t>
            </a:r>
            <a:r>
              <a:rPr lang="en-US" sz="6000" dirty="0">
                <a:solidFill>
                  <a:srgbClr val="008000"/>
                </a:solidFill>
                <a:latin typeface="Andalus" pitchFamily="18" charset="-78"/>
                <a:cs typeface="Andalus" pitchFamily="18" charset="-78"/>
              </a:rPr>
              <a:t>Thank You!</a:t>
            </a:r>
            <a:endParaRPr lang="en-US" sz="6000" dirty="0"/>
          </a:p>
        </p:txBody>
      </p:sp>
    </p:spTree>
    <p:extLst>
      <p:ext uri="{BB962C8B-B14F-4D97-AF65-F5344CB8AC3E}">
        <p14:creationId xmlns:p14="http://schemas.microsoft.com/office/powerpoint/2010/main" val="3455083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2182</TotalTime>
  <Words>2048</Words>
  <Application>Microsoft Office PowerPoint</Application>
  <PresentationFormat>On-screen Show (4:3)</PresentationFormat>
  <Paragraphs>264</Paragraphs>
  <Slides>44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Andalus</vt:lpstr>
      <vt:lpstr>Arial</vt:lpstr>
      <vt:lpstr>Calibri</vt:lpstr>
      <vt:lpstr>Calibri Light</vt:lpstr>
      <vt:lpstr>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Ritzy George</dc:creator>
  <cp:lastModifiedBy>Ritzy George</cp:lastModifiedBy>
  <cp:revision>68</cp:revision>
  <cp:lastPrinted>2016-03-02T06:35:49Z</cp:lastPrinted>
  <dcterms:created xsi:type="dcterms:W3CDTF">2016-02-16T05:14:13Z</dcterms:created>
  <dcterms:modified xsi:type="dcterms:W3CDTF">2016-07-26T06:12:07Z</dcterms:modified>
</cp:coreProperties>
</file>