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5" r:id="rId14"/>
    <p:sldId id="289" r:id="rId15"/>
    <p:sldId id="268" r:id="rId16"/>
    <p:sldId id="269" r:id="rId17"/>
    <p:sldId id="270" r:id="rId18"/>
    <p:sldId id="271" r:id="rId19"/>
    <p:sldId id="274" r:id="rId20"/>
    <p:sldId id="281" r:id="rId21"/>
    <p:sldId id="282" r:id="rId22"/>
    <p:sldId id="283" r:id="rId23"/>
    <p:sldId id="284" r:id="rId24"/>
    <p:sldId id="279" r:id="rId25"/>
    <p:sldId id="280" r:id="rId26"/>
    <p:sldId id="277" r:id="rId27"/>
    <p:sldId id="27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003300"/>
    <a:srgbClr val="009900"/>
    <a:srgbClr val="99FF66"/>
    <a:srgbClr val="006600"/>
    <a:srgbClr val="008000"/>
    <a:srgbClr val="000000"/>
    <a:srgbClr val="3399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4" autoAdjust="0"/>
    <p:restoredTop sz="94638" autoAdjust="0"/>
  </p:normalViewPr>
  <p:slideViewPr>
    <p:cSldViewPr>
      <p:cViewPr varScale="1">
        <p:scale>
          <a:sx n="70" d="100"/>
          <a:sy n="70" d="100"/>
        </p:scale>
        <p:origin x="5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5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9D54F-5435-483F-B12D-A6768524535E}" type="datetimeFigureOut">
              <a:rPr lang="en-US" smtClean="0"/>
              <a:pPr/>
              <a:t>7/26/2016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06F8B-C8E7-4C08-9268-5755D3CF89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50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06F8B-C8E7-4C08-9268-5755D3CF893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66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73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39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604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26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41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07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70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1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099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cap="all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863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cap="all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6940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cap="all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122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cap="all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2702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cap="all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822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055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B38-B79C-4D0A-A357-62E8B3925B56}" type="datetimeFigureOut">
              <a:rPr lang="en-US" smtClean="0"/>
              <a:pPr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DE4-852F-4ECD-84E6-7F9A7C9CAC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1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alphaModFix amt="44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8BB38-B79C-4D0A-A357-62E8B3925B56}" type="datetimeFigureOut">
              <a:rPr lang="en-US" smtClean="0"/>
              <a:pPr/>
              <a:t>7/26/2016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cap="all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131FDE4-852F-4ECD-84E6-7F9A7C9CACB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" descr="C:\Users\Khalid\Desktop\BETCOoo.gif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629400" y="5715000"/>
            <a:ext cx="20478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195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12" Type="http://schemas.openxmlformats.org/officeDocument/2006/relationships/slide" Target="slide1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image" Target="../media/image9.jpeg"/><Relationship Id="rId5" Type="http://schemas.openxmlformats.org/officeDocument/2006/relationships/image" Target="../media/image6.jpeg"/><Relationship Id="rId15" Type="http://schemas.openxmlformats.org/officeDocument/2006/relationships/image" Target="../media/image11.png"/><Relationship Id="rId10" Type="http://schemas.openxmlformats.org/officeDocument/2006/relationships/slide" Target="slide16.xml"/><Relationship Id="rId4" Type="http://schemas.openxmlformats.org/officeDocument/2006/relationships/slide" Target="slide7.xml"/><Relationship Id="rId9" Type="http://schemas.openxmlformats.org/officeDocument/2006/relationships/image" Target="../media/image8.jpeg"/><Relationship Id="rId14" Type="http://schemas.openxmlformats.org/officeDocument/2006/relationships/slide" Target="slide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9.xml"/><Relationship Id="rId7" Type="http://schemas.openxmlformats.org/officeDocument/2006/relationships/slide" Target="slide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slide" Target="slide10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image" Target="../media/image18.jpeg"/><Relationship Id="rId4" Type="http://schemas.openxmlformats.org/officeDocument/2006/relationships/slide" Target="slide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5222908"/>
            <a:ext cx="6096000" cy="70525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sz="3600" dirty="0" smtClean="0">
                <a:ln w="0"/>
                <a:solidFill>
                  <a:srgbClr val="3366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Paving the way to a greener world</a:t>
            </a:r>
            <a:endParaRPr lang="en-US" sz="3600" dirty="0">
              <a:ln w="0"/>
              <a:solidFill>
                <a:srgbClr val="3366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051" name="Picture 3" descr="C:\Users\Fayeza.Razaek\Desktop\ppt p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630127"/>
            <a:ext cx="5029201" cy="1580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04" y="869925"/>
            <a:ext cx="9027695" cy="1143000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3300"/>
                </a:solidFill>
                <a:latin typeface="Helvetica" pitchFamily="34" charset="0"/>
              </a:rPr>
              <a:t>We provide biotech solutions to environmental problems in:</a:t>
            </a:r>
            <a:endParaRPr lang="en-US" sz="2800" b="1" dirty="0">
              <a:solidFill>
                <a:srgbClr val="003300"/>
              </a:solidFill>
              <a:latin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28967"/>
            <a:ext cx="8229600" cy="3657599"/>
          </a:xfrm>
        </p:spPr>
        <p:txBody>
          <a:bodyPr>
            <a:normAutofit/>
          </a:bodyPr>
          <a:lstStyle/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Agriculture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Aquaculture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Industrial, Municipal 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Hotels and Restaurants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Commercial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Open Water and Soil</a:t>
            </a:r>
            <a:endParaRPr lang="en-US" sz="2800" b="0" dirty="0">
              <a:solidFill>
                <a:srgbClr val="003300"/>
              </a:solidFill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763000" cy="3657599"/>
          </a:xfrm>
          <a:noFill/>
        </p:spPr>
        <p:txBody>
          <a:bodyPr>
            <a:normAutofit/>
          </a:bodyPr>
          <a:lstStyle/>
          <a:p>
            <a:pPr marL="0" indent="0">
              <a:buClr>
                <a:srgbClr val="003300"/>
              </a:buClr>
              <a:buNone/>
            </a:pPr>
            <a:r>
              <a:rPr lang="en-US" sz="2800" b="1" dirty="0" smtClean="0">
                <a:solidFill>
                  <a:srgbClr val="003300"/>
                </a:solidFill>
                <a:latin typeface="Helvetica" pitchFamily="34" charset="0"/>
              </a:rPr>
              <a:t>We deal with: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800" b="0" dirty="0" err="1">
                <a:solidFill>
                  <a:srgbClr val="003300"/>
                </a:solidFill>
                <a:latin typeface="Helvetica" pitchFamily="34" charset="0"/>
              </a:rPr>
              <a:t>AquaClean</a:t>
            </a:r>
            <a:r>
              <a:rPr lang="en-US" sz="2800" b="0" dirty="0">
                <a:solidFill>
                  <a:srgbClr val="003300"/>
                </a:solidFill>
                <a:latin typeface="Helvetica" pitchFamily="34" charset="0"/>
              </a:rPr>
              <a:t>™ </a:t>
            </a:r>
            <a:endParaRPr lang="en-US" sz="2800" b="0" dirty="0" smtClean="0">
              <a:solidFill>
                <a:srgbClr val="003300"/>
              </a:solidFill>
              <a:latin typeface="Helvetica" pitchFamily="34" charset="0"/>
            </a:endParaRP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3300"/>
                </a:solidFill>
                <a:latin typeface="Helvetica" pitchFamily="34" charset="0"/>
              </a:rPr>
              <a:t>P</a:t>
            </a: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roducts are developed and have been proven effective for over 34 years in the market.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rgbClr val="003300"/>
                </a:solidFill>
                <a:latin typeface="Helvetica" pitchFamily="34" charset="0"/>
              </a:rPr>
              <a:t>Over 30 Year experience in culture selection, product design and bio formulation, as well as technical support.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839200" cy="3581400"/>
          </a:xfrm>
          <a:noFill/>
        </p:spPr>
        <p:txBody>
          <a:bodyPr>
            <a:normAutofit/>
          </a:bodyPr>
          <a:lstStyle/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Our products are all natural and derived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	from the environment.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They are non-pathogenic, non-toxic &amp; safe 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	for humans, animals, plants &amp; aquatic life.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They have been approved for use by the 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	U.S Department of Agriculture (USDA).</a:t>
            </a:r>
          </a:p>
          <a:p>
            <a:endParaRPr lang="en-US" sz="2800" b="0" dirty="0">
              <a:latin typeface="Helvetica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800600"/>
            <a:ext cx="253427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85537"/>
            <a:ext cx="8229600" cy="781050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</a:rPr>
              <a:t>Our Areas of Application:</a:t>
            </a:r>
            <a:endParaRPr lang="en-US" sz="3200" b="1" dirty="0">
              <a:solidFill>
                <a:srgbClr val="003300"/>
              </a:solidFill>
              <a:latin typeface="Helvetica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400" b="0" dirty="0" smtClean="0">
              <a:latin typeface="Helvetica" pitchFamily="34" charset="0"/>
            </a:endParaRPr>
          </a:p>
          <a:p>
            <a:pPr marL="0" indent="0">
              <a:buNone/>
            </a:pPr>
            <a:endParaRPr lang="en-US" sz="2400" b="0" dirty="0">
              <a:latin typeface="Helvetica" pitchFamily="34" charset="0"/>
            </a:endParaRPr>
          </a:p>
          <a:p>
            <a:pPr marL="0" indent="0">
              <a:buNone/>
            </a:pPr>
            <a:endParaRPr lang="en-US" sz="2400" b="0" dirty="0" smtClean="0">
              <a:latin typeface="Helvetica" pitchFamily="34" charset="0"/>
            </a:endParaRPr>
          </a:p>
          <a:p>
            <a:pPr marL="0" indent="0">
              <a:buNone/>
            </a:pPr>
            <a:r>
              <a:rPr lang="en-US" sz="2400" b="0" dirty="0" smtClean="0">
                <a:latin typeface="Helvetica" pitchFamily="34" charset="0"/>
              </a:rPr>
              <a:t>      Municipal            Agricultural          Industrial  </a:t>
            </a:r>
          </a:p>
          <a:p>
            <a:pPr marL="0" indent="0">
              <a:buNone/>
            </a:pPr>
            <a:endParaRPr lang="en-US" sz="2400" b="0" dirty="0">
              <a:latin typeface="Helvetica" pitchFamily="34" charset="0"/>
            </a:endParaRPr>
          </a:p>
          <a:p>
            <a:pPr marL="0" indent="0" algn="ctr">
              <a:buNone/>
            </a:pPr>
            <a:endParaRPr lang="en-US" sz="2400" b="0" dirty="0" smtClean="0">
              <a:latin typeface="Helvetica" pitchFamily="34" charset="0"/>
            </a:endParaRPr>
          </a:p>
          <a:p>
            <a:pPr marL="0" indent="0" algn="ctr">
              <a:buNone/>
            </a:pPr>
            <a:endParaRPr lang="en-US" sz="2400" b="0" dirty="0">
              <a:latin typeface="Helvetica" pitchFamily="34" charset="0"/>
            </a:endParaRPr>
          </a:p>
          <a:p>
            <a:pPr marL="0" indent="0" algn="ctr">
              <a:buNone/>
            </a:pPr>
            <a:endParaRPr lang="en-US" sz="2400" b="0" dirty="0" smtClean="0">
              <a:latin typeface="Helvetica" pitchFamily="34" charset="0"/>
            </a:endParaRPr>
          </a:p>
          <a:p>
            <a:pPr marL="0" indent="0">
              <a:buNone/>
            </a:pPr>
            <a:r>
              <a:rPr lang="en-US" sz="2400" b="0" dirty="0">
                <a:latin typeface="Helvetica" pitchFamily="34" charset="0"/>
              </a:rPr>
              <a:t> </a:t>
            </a:r>
            <a:r>
              <a:rPr lang="en-US" sz="2400" b="0" dirty="0" smtClean="0">
                <a:latin typeface="Helvetica" pitchFamily="34" charset="0"/>
              </a:rPr>
              <a:t>     Hotels &amp;             Commercial         Open Water</a:t>
            </a:r>
          </a:p>
          <a:p>
            <a:pPr marL="0" indent="0">
              <a:buNone/>
            </a:pPr>
            <a:r>
              <a:rPr lang="en-US" sz="2400" b="0" dirty="0" smtClean="0">
                <a:latin typeface="Helvetica" pitchFamily="34" charset="0"/>
              </a:rPr>
              <a:t>      Restaurants                                    &amp; Soil</a:t>
            </a:r>
          </a:p>
        </p:txBody>
      </p:sp>
      <p:pic>
        <p:nvPicPr>
          <p:cNvPr id="9" name="Picture 8" descr="w1.jpg">
            <a:hlinkClick r:id="rId2" action="ppaction://hlinksldjump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1524000"/>
            <a:ext cx="1447800" cy="1314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agricul.jpg">
            <a:hlinkClick r:id="rId4" action="ppaction://hlinksldjump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9000" y="1524000"/>
            <a:ext cx="1393371" cy="1295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industry.jpg">
            <a:hlinkClick r:id="rId6" action="ppaction://hlinksldjump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91200" y="1524000"/>
            <a:ext cx="1371600" cy="13334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 descr="commercial.jpg">
            <a:hlinkClick r:id="rId8" action="ppaction://hlinksldjump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05200" y="3733800"/>
            <a:ext cx="1300976" cy="1333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 descr="open water soil.jpg">
            <a:hlinkClick r:id="rId10" action="ppaction://hlinksldjump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867400" y="3733800"/>
            <a:ext cx="1267522" cy="13334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 descr="hotels and restaurants.jpg">
            <a:hlinkClick r:id="rId12" action="ppaction://hlinksldjump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143000" y="3733800"/>
            <a:ext cx="1478504" cy="1314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2" descr="back-button.png (256×256)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72688" y="59817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174" y="232612"/>
            <a:ext cx="8531826" cy="757990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003300"/>
                </a:solidFill>
                <a:latin typeface="Helvetica" pitchFamily="34" charset="0"/>
              </a:rPr>
              <a:t>Municipal:</a:t>
            </a:r>
            <a:endParaRPr lang="en-US" sz="3600" b="1" dirty="0">
              <a:solidFill>
                <a:srgbClr val="003300"/>
              </a:solidFill>
              <a:latin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7702"/>
            <a:ext cx="8229600" cy="5714999"/>
          </a:xfrm>
        </p:spPr>
        <p:txBody>
          <a:bodyPr>
            <a:normAutofit/>
          </a:bodyPr>
          <a:lstStyle/>
          <a:p>
            <a:pPr marL="0" indent="0">
              <a:buClr>
                <a:srgbClr val="003300"/>
              </a:buClr>
              <a:buNone/>
            </a:pPr>
            <a:endParaRPr lang="en-US" sz="2400" b="0" dirty="0" smtClean="0">
              <a:solidFill>
                <a:srgbClr val="003300"/>
              </a:solidFill>
              <a:latin typeface="Helvetica" pitchFamily="34" charset="0"/>
            </a:endParaRP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3300"/>
                </a:solidFill>
                <a:latin typeface="Helvetica" pitchFamily="34" charset="0"/>
              </a:rPr>
              <a:t>Developed &amp; </a:t>
            </a: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</a:rPr>
              <a:t>implemented treatment plans based on individual needs of major municipal sewage plants around the world.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</a:rPr>
              <a:t>It helps in: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</a:rPr>
              <a:t>Improving organic removal efficiency.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</a:rPr>
              <a:t>Improving nitrification.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</a:rPr>
              <a:t>Improving oil &amp; grease digestion.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</a:rPr>
              <a:t>Reducing sludge.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</a:rPr>
              <a:t>Expanding plant capacity without capital expenditures etc.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b="0" dirty="0" smtClean="0">
              <a:solidFill>
                <a:srgbClr val="003300"/>
              </a:solidFill>
              <a:latin typeface="Helvetica" pitchFamily="34" charset="0"/>
            </a:endParaRP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endParaRPr lang="en-US" sz="2800" b="0" dirty="0" smtClean="0">
              <a:solidFill>
                <a:srgbClr val="003300"/>
              </a:solidFill>
              <a:latin typeface="Helvetica" pitchFamily="34" charset="0"/>
            </a:endParaRPr>
          </a:p>
        </p:txBody>
      </p:sp>
      <p:pic>
        <p:nvPicPr>
          <p:cNvPr id="1026" name="Picture 2" descr="back-button.png (256×256)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38" y="60198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540" y="304800"/>
            <a:ext cx="8551460" cy="711958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</a:rPr>
              <a:t>Agricultural:</a:t>
            </a:r>
            <a:endParaRPr lang="en-US" sz="3200" b="1" dirty="0">
              <a:solidFill>
                <a:srgbClr val="003300"/>
              </a:solidFill>
              <a:latin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16758"/>
            <a:ext cx="82296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</a:rPr>
              <a:t>Our products have proven benefits such as: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</a:rPr>
              <a:t>Lowering operational costs.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</a:rPr>
              <a:t>Improving overall health and the environment.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</a:rPr>
              <a:t>Providing greater profits to the agricultural market.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</a:rPr>
              <a:t>It helps in:</a:t>
            </a:r>
          </a:p>
          <a:p>
            <a:pPr>
              <a:buClr>
                <a:srgbClr val="003300"/>
              </a:buClr>
            </a:pPr>
            <a:endParaRPr lang="en-US" sz="2400" b="0" dirty="0" smtClean="0">
              <a:latin typeface="Helvetica" pitchFamily="34" charset="0"/>
            </a:endParaRPr>
          </a:p>
          <a:p>
            <a:pPr>
              <a:buClr>
                <a:srgbClr val="003300"/>
              </a:buClr>
            </a:pPr>
            <a:endParaRPr lang="en-US" sz="2400" b="0" dirty="0">
              <a:latin typeface="Helvetica" pitchFamily="34" charset="0"/>
            </a:endParaRPr>
          </a:p>
          <a:p>
            <a:pPr>
              <a:buClr>
                <a:srgbClr val="003300"/>
              </a:buClr>
            </a:pPr>
            <a:endParaRPr lang="en-US" sz="2400" b="0" dirty="0" smtClean="0">
              <a:latin typeface="Helvetica" pitchFamily="34" charset="0"/>
            </a:endParaRPr>
          </a:p>
          <a:p>
            <a:pPr marL="0" indent="0">
              <a:buClr>
                <a:srgbClr val="003300"/>
              </a:buClr>
              <a:buNone/>
            </a:pPr>
            <a:r>
              <a:rPr lang="en-US" sz="2000" b="0" dirty="0" smtClean="0">
                <a:latin typeface="Helvetica" pitchFamily="34" charset="0"/>
              </a:rPr>
              <a:t>   Swine farm                 Poultry </a:t>
            </a:r>
            <a:r>
              <a:rPr lang="en-US" sz="2000" b="0" dirty="0">
                <a:latin typeface="Helvetica" pitchFamily="34" charset="0"/>
              </a:rPr>
              <a:t>farm </a:t>
            </a:r>
            <a:r>
              <a:rPr lang="en-US" sz="2000" b="0" dirty="0" smtClean="0">
                <a:latin typeface="Helvetica" pitchFamily="34" charset="0"/>
              </a:rPr>
              <a:t>       Manure Management 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000" b="0" dirty="0" smtClean="0">
                <a:latin typeface="Helvetica" pitchFamily="34" charset="0"/>
              </a:rPr>
              <a:t>    benefits                      </a:t>
            </a:r>
            <a:r>
              <a:rPr lang="en-US" sz="2000" b="0" dirty="0" err="1" smtClean="0">
                <a:latin typeface="Helvetica" pitchFamily="34" charset="0"/>
              </a:rPr>
              <a:t>benefits</a:t>
            </a:r>
            <a:endParaRPr lang="en-US" sz="2000" b="0" dirty="0">
              <a:latin typeface="Helvetica" pitchFamily="34" charset="0"/>
            </a:endParaRPr>
          </a:p>
        </p:txBody>
      </p:sp>
      <p:pic>
        <p:nvPicPr>
          <p:cNvPr id="4" name="Picture 3" descr="swine.jpg">
            <a:hlinkClick r:id="" action="ppaction://hlinkshowjump?jump=nextslide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5059" y="3703239"/>
            <a:ext cx="1547861" cy="12395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poultry.jpg">
            <a:hlinkClick r:id="rId3" action="ppaction://hlinksldjump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97508" y="3686512"/>
            <a:ext cx="1541060" cy="12729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manure.jpg">
            <a:hlinkClick r:id="rId5" action="ppaction://hlinksldjump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23156" y="3703239"/>
            <a:ext cx="1422584" cy="12513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 descr="back-button.png (256×256)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0198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71500"/>
            <a:ext cx="8267700" cy="647700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</a:rPr>
              <a:t>Swine farm benefits:</a:t>
            </a:r>
            <a:endParaRPr lang="en-US" sz="3200" b="1" dirty="0">
              <a:solidFill>
                <a:srgbClr val="003300"/>
              </a:solidFill>
              <a:latin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8229600" cy="3657599"/>
          </a:xfrm>
        </p:spPr>
        <p:txBody>
          <a:bodyPr>
            <a:normAutofit/>
          </a:bodyPr>
          <a:lstStyle/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Reduced sludge and solid waste.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Eliminates odor from lagoons.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Lowers manure handling costs.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Improves fertilizer value.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Increases bio-gas generation.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Reduces insect infestations.</a:t>
            </a:r>
            <a:endParaRPr lang="en-US" sz="2800" b="0" dirty="0">
              <a:solidFill>
                <a:srgbClr val="003300"/>
              </a:solidFill>
              <a:latin typeface="Helvetica" pitchFamily="34" charset="0"/>
            </a:endParaRPr>
          </a:p>
        </p:txBody>
      </p:sp>
      <p:pic>
        <p:nvPicPr>
          <p:cNvPr id="4" name="Picture 2" descr="back-button.png (256×256)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0198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300" y="647700"/>
            <a:ext cx="8267700" cy="723900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</a:rPr>
              <a:t>Poultry farm benefits:</a:t>
            </a:r>
            <a:endParaRPr lang="en-US" sz="3200" b="1" dirty="0">
              <a:solidFill>
                <a:srgbClr val="003300"/>
              </a:solidFill>
              <a:latin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8229600" cy="3657599"/>
          </a:xfrm>
        </p:spPr>
        <p:txBody>
          <a:bodyPr>
            <a:normAutofit/>
          </a:bodyPr>
          <a:lstStyle/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Reduced Ammonia and odor.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Extends bedding life.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Faster composting of manure.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Pro-biotic drinking water effect.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Reduced mortality rate.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Healthier barn environment.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endParaRPr lang="en-US" sz="2800" b="0" dirty="0">
              <a:solidFill>
                <a:srgbClr val="003300"/>
              </a:solidFill>
              <a:latin typeface="Helvetica" pitchFamily="34" charset="0"/>
            </a:endParaRPr>
          </a:p>
        </p:txBody>
      </p:sp>
      <p:pic>
        <p:nvPicPr>
          <p:cNvPr id="4" name="Picture 2" descr="back-button.png (256×256)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0198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06115"/>
            <a:ext cx="8382000" cy="754607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</a:rPr>
              <a:t>Manure Management: </a:t>
            </a:r>
            <a:endParaRPr lang="en-US" sz="3200" b="1" dirty="0">
              <a:solidFill>
                <a:srgbClr val="003300"/>
              </a:solidFill>
              <a:latin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60722"/>
            <a:ext cx="8229600" cy="3657599"/>
          </a:xfrm>
        </p:spPr>
        <p:txBody>
          <a:bodyPr>
            <a:normAutofit/>
          </a:bodyPr>
          <a:lstStyle/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Improved composting.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Effective odor control.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Environmental pro-biotic effect.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Better effluent discharge.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Enhances bio-gas generation.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Eliminates Hydrogen </a:t>
            </a:r>
            <a:r>
              <a:rPr lang="en-US" sz="2800" b="0" dirty="0" err="1" smtClean="0">
                <a:solidFill>
                  <a:srgbClr val="003300"/>
                </a:solidFill>
                <a:latin typeface="Helvetica" pitchFamily="34" charset="0"/>
              </a:rPr>
              <a:t>sulphide</a:t>
            </a: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 (H</a:t>
            </a:r>
            <a:r>
              <a:rPr lang="en-US" sz="2800" b="0" baseline="-25000" dirty="0" smtClean="0">
                <a:solidFill>
                  <a:srgbClr val="003300"/>
                </a:solidFill>
                <a:latin typeface="Helvetica" pitchFamily="34" charset="0"/>
              </a:rPr>
              <a:t>2</a:t>
            </a: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S)</a:t>
            </a:r>
          </a:p>
        </p:txBody>
      </p:sp>
      <p:pic>
        <p:nvPicPr>
          <p:cNvPr id="4" name="Picture 2" descr="back-button.png (256×256)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0198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534400" cy="630073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solidFill>
                  <a:srgbClr val="003300"/>
                </a:solidFill>
                <a:latin typeface="Helvetica" pitchFamily="34" charset="0"/>
              </a:rPr>
              <a:t>Industrial:</a:t>
            </a:r>
            <a:endParaRPr lang="en-US" sz="3600" b="1" dirty="0">
              <a:solidFill>
                <a:srgbClr val="003300"/>
              </a:solidFill>
              <a:latin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87273"/>
            <a:ext cx="8229600" cy="5486399"/>
          </a:xfrm>
        </p:spPr>
        <p:txBody>
          <a:bodyPr>
            <a:normAutofit/>
          </a:bodyPr>
          <a:lstStyle/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err="1">
                <a:solidFill>
                  <a:srgbClr val="003300"/>
                </a:solidFill>
                <a:latin typeface="Helvetica" pitchFamily="34" charset="0"/>
              </a:rPr>
              <a:t>AquaClean</a:t>
            </a:r>
            <a:r>
              <a:rPr lang="en-US" sz="2800" b="0" dirty="0">
                <a:solidFill>
                  <a:srgbClr val="003300"/>
                </a:solidFill>
                <a:latin typeface="Helvetica" pitchFamily="34" charset="0"/>
              </a:rPr>
              <a:t>™ </a:t>
            </a: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is effective at lowering effluent wastes and following local regulations in different industries. It helps in: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Improving performances of systems with inadequate aeration capacity.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Improving plant capacity.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Improving breakdown of refractory organics.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Improving solid settling.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Improving oil &amp; grease digestion.</a:t>
            </a:r>
            <a:endParaRPr lang="en-US" sz="2800" b="0" dirty="0">
              <a:solidFill>
                <a:srgbClr val="003300"/>
              </a:solidFill>
              <a:latin typeface="Helvetica" pitchFamily="34" charset="0"/>
            </a:endParaRPr>
          </a:p>
          <a:p>
            <a:endParaRPr lang="en-US" sz="2800" b="0" dirty="0">
              <a:solidFill>
                <a:srgbClr val="003300"/>
              </a:solidFill>
              <a:latin typeface="Helvetica" pitchFamily="34" charset="0"/>
            </a:endParaRPr>
          </a:p>
        </p:txBody>
      </p:sp>
      <p:pic>
        <p:nvPicPr>
          <p:cNvPr id="4" name="Picture 2" descr="back-button.png (256×256)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0198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0842"/>
            <a:ext cx="8742947" cy="587991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Hotels &amp; Restaurants:</a:t>
            </a:r>
            <a:endParaRPr lang="en-US" sz="3200" b="1" dirty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92791"/>
            <a:ext cx="8229600" cy="3657599"/>
          </a:xfrm>
        </p:spPr>
        <p:txBody>
          <a:bodyPr>
            <a:noAutofit/>
          </a:bodyPr>
          <a:lstStyle/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Grease &amp; oil are natural by-products of hotels &amp; restaurants. 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 These by-products often lead to clogged drains, 	backups &amp; rancid odours.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 Our products reduce service time in system 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	clean-out &amp; pump-out of both septic tanks &amp;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	grease traps. It helps in: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- Eliminating hard surface grease on tanks.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- Reducing build-up of grease balls &amp; grease chunks.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40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- </a:t>
            </a: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Improving system effluent drain field flow performance.</a:t>
            </a:r>
            <a:endParaRPr lang="en-US" sz="2400" b="0" dirty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187369"/>
            <a:ext cx="6553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</a:t>
            </a: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iological breakdown of trapped grease, improved </a:t>
            </a:r>
            <a:r>
              <a:rPr lang="en-US" sz="2400" dirty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free-flow in drain lines .</a:t>
            </a:r>
            <a:endParaRPr lang="en-US" sz="2400" dirty="0" smtClean="0">
              <a:solidFill>
                <a:srgbClr val="0033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Removes the cost of expensive plumbing work and potentially </a:t>
            </a: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damaging </a:t>
            </a:r>
            <a:r>
              <a:rPr lang="en-US" sz="2400" dirty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rodding</a:t>
            </a: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Complete digestion of solids, effective breakdown of waste.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Effective odor reduction, inhibits hydrogen </a:t>
            </a:r>
            <a:r>
              <a:rPr lang="en-US" sz="2400" dirty="0" err="1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sulphide</a:t>
            </a:r>
            <a:r>
              <a:rPr lang="en-US" sz="2400" dirty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and reduces risk of rodent and cockroach infestation.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Breakdown of all the organic components of waste associated with the drain environment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Reduce BOD levels, which in turn, reduces sewage costs</a:t>
            </a:r>
          </a:p>
          <a:p>
            <a:endParaRPr lang="en-US" sz="2400" dirty="0">
              <a:solidFill>
                <a:srgbClr val="0066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457200"/>
            <a:ext cx="8610600" cy="584775"/>
          </a:xfrm>
          <a:prstGeom prst="rect">
            <a:avLst/>
          </a:prstGeom>
          <a:solidFill>
            <a:schemeClr val="bg2">
              <a:lumMod val="90000"/>
              <a:alpha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Oil, Grease &amp; Fat Degrader</a:t>
            </a:r>
            <a:endParaRPr lang="en-US" sz="3200" dirty="0">
              <a:solidFill>
                <a:srgbClr val="0033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052" name="Picture 4" descr="http://tx-wichitafalls2.civicplus.com/images/pages/N1477/dontpourgrease%5B1%5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211" y="3962400"/>
            <a:ext cx="1676400" cy="164979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back-button.png (256×256)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0198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78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ck-button.png (256×256)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0198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762000"/>
            <a:ext cx="8534400" cy="584775"/>
          </a:xfrm>
          <a:prstGeom prst="rect">
            <a:avLst/>
          </a:prstGeom>
          <a:solidFill>
            <a:schemeClr val="bg2">
              <a:lumMod val="90000"/>
              <a:alpha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Septic Tank Treatment</a:t>
            </a:r>
            <a:endParaRPr lang="en-US" sz="3200" dirty="0">
              <a:solidFill>
                <a:srgbClr val="0033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1561051"/>
            <a:ext cx="541705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Degrades solid waste and fats which reduces sludge build up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Avoids fats re- form and makes </a:t>
            </a:r>
          </a:p>
          <a:p>
            <a:r>
              <a:rPr lang="en-US" sz="2400" dirty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it easier to maintain a healthy </a:t>
            </a:r>
          </a:p>
          <a:p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septic tank.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Increases time period between pump outs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Pump outs are easier, as solids are broken down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Eliminates bad odors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Easy to use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 smtClean="0">
              <a:solidFill>
                <a:srgbClr val="0033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6146" name="Picture 2" descr="http://milanvault.com/wp-content/uploads/2010/08/Septic-Tank-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8967"/>
            <a:ext cx="2819400" cy="1925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9423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86800" cy="685800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  Commercial</a:t>
            </a:r>
            <a:r>
              <a:rPr lang="en-US" sz="3600" b="1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:</a:t>
            </a:r>
            <a:endParaRPr lang="en-US" sz="3600" b="1" dirty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8229600" cy="3657599"/>
          </a:xfrm>
        </p:spPr>
        <p:txBody>
          <a:bodyPr>
            <a:normAutofit lnSpcReduction="10000"/>
          </a:bodyPr>
          <a:lstStyle/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 If you or your customers have a grease 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	problem, apply our </a:t>
            </a:r>
            <a:r>
              <a:rPr lang="en-US" sz="2800" b="0" dirty="0" err="1" smtClean="0">
                <a:solidFill>
                  <a:srgbClr val="003300"/>
                </a:solidFill>
                <a:latin typeface="Helvetica" pitchFamily="34" charset="0"/>
              </a:rPr>
              <a:t>AquaClean</a:t>
            </a: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™ products &amp; 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dirty="0">
                <a:solidFill>
                  <a:srgbClr val="003300"/>
                </a:solidFill>
                <a:latin typeface="Helvetica" pitchFamily="34" charset="0"/>
              </a:rPr>
              <a:t>	</a:t>
            </a: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see what benefits you receive.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 With over 90% success rate, it helps in 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	restoring flow in commercial septic systems.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Removes hard to degrade fats, oils, grease (FOGs) that clog the drainage fields.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endParaRPr lang="en-US" sz="2800" b="0" dirty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4" name="Picture 2" descr="back-button.png (256×256)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0198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6063"/>
            <a:ext cx="8763000" cy="610737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Open Water &amp; Soil:</a:t>
            </a:r>
            <a:endParaRPr lang="en-US" sz="3200" b="1" dirty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3657599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 </a:t>
            </a:r>
            <a:r>
              <a:rPr lang="en-US" sz="2800" b="0" dirty="0" err="1" smtClean="0">
                <a:solidFill>
                  <a:srgbClr val="003300"/>
                </a:solidFill>
                <a:latin typeface="Helvetica" pitchFamily="34" charset="0"/>
              </a:rPr>
              <a:t>AquaClean</a:t>
            </a: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™ is very effective for environmental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	clean-ups of waterways polluted with organic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	waste. It helps in: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- Improving health &amp; stability of natural bodies 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dirty="0">
                <a:solidFill>
                  <a:srgbClr val="003300"/>
                </a:solidFill>
                <a:latin typeface="Helvetica" pitchFamily="34" charset="0"/>
              </a:rPr>
              <a:t> </a:t>
            </a:r>
            <a:r>
              <a:rPr lang="en-US" sz="2800" dirty="0" smtClean="0">
                <a:solidFill>
                  <a:srgbClr val="003300"/>
                </a:solidFill>
                <a:latin typeface="Helvetica" pitchFamily="34" charset="0"/>
              </a:rPr>
              <a:t>  </a:t>
            </a: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of open water.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- Restoring capacity to support aquatic life.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- Value for conservation &amp; recreational 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</a:rPr>
              <a:t>   activities.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endParaRPr lang="en-US" sz="2800" b="0" dirty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4" name="Picture 2" descr="back-button.png (256×256)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0198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42" y="342901"/>
            <a:ext cx="8296941" cy="647700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Our products:</a:t>
            </a:r>
            <a:endParaRPr lang="en-US" sz="3200" b="1" dirty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61" y="2376487"/>
            <a:ext cx="8229600" cy="5638799"/>
          </a:xfrm>
        </p:spPr>
        <p:txBody>
          <a:bodyPr>
            <a:normAutofit/>
          </a:bodyPr>
          <a:lstStyle/>
          <a:p>
            <a:endParaRPr lang="en-US" sz="2800" b="0" dirty="0" smtClean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  <a:p>
            <a:endParaRPr lang="en-US" sz="2800" b="0" dirty="0" smtClean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  <a:p>
            <a:endParaRPr lang="en-US" sz="2800" b="0" dirty="0" smtClean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>
              <a:buNone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          ACF-32                            SA</a:t>
            </a:r>
          </a:p>
          <a:p>
            <a:endParaRPr lang="en-US" sz="2800" b="0" dirty="0" smtClean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  <a:p>
            <a:endParaRPr lang="en-US" sz="2800" b="0" dirty="0" smtClean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  <a:p>
            <a:endParaRPr lang="en-US" sz="2800" b="0" dirty="0" smtClean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4" name="Picture 3" descr="C:\Users\Fayeza.Razaek\BETCO\BETCO pics\AquaClean-ACF-32.png">
            <a:hlinkClick r:id="rId2" action="ppaction://hlinksldjump"/>
            <a:hlinkHover r:id="" action="ppaction://noaction" highlightClick="1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801" y="2347912"/>
            <a:ext cx="1447800" cy="1552575"/>
          </a:xfrm>
          <a:prstGeom prst="rect">
            <a:avLst/>
          </a:prstGeom>
          <a:ln>
            <a:noFill/>
          </a:ln>
          <a:effectLst>
            <a:glow rad="228600">
              <a:schemeClr val="tx1">
                <a:lumMod val="65000"/>
                <a:lumOff val="3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5" name="Picture 4" descr="C:\Users\Fayeza.Razaek\BETCO\BETCO pics\940300-500x500.jpg">
            <a:hlinkClick r:id="rId4" action="ppaction://hlinksldjump"/>
            <a:hlinkHover r:id="" action="ppaction://noaction" highlightClick="1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81218" y="2347912"/>
            <a:ext cx="1609725" cy="1609725"/>
          </a:xfrm>
          <a:prstGeom prst="rect">
            <a:avLst/>
          </a:prstGeom>
          <a:ln>
            <a:noFill/>
          </a:ln>
          <a:effectLst>
            <a:glow rad="2286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1" name="Picture 2" descr="back-button.png (256×256)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561762" y="4852987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763000" cy="762000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err="1" smtClean="0">
                <a:solidFill>
                  <a:srgbClr val="003300"/>
                </a:solidFill>
                <a:latin typeface="Helvetica" pitchFamily="34" charset="0"/>
              </a:rPr>
              <a:t>AquaClean</a:t>
            </a:r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</a:rPr>
              <a:t>™/ ACF-32:</a:t>
            </a:r>
            <a:endParaRPr lang="en-US" sz="3200" b="1" dirty="0">
              <a:solidFill>
                <a:srgbClr val="00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230" y="1371600"/>
            <a:ext cx="7467600" cy="4610100"/>
          </a:xfrm>
        </p:spPr>
        <p:txBody>
          <a:bodyPr>
            <a:normAutofit/>
          </a:bodyPr>
          <a:lstStyle/>
          <a:p>
            <a:pPr lvl="0"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Contains a blend of 12 select microorganisms.</a:t>
            </a:r>
          </a:p>
          <a:p>
            <a:pPr lvl="0"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Degrades organic matter in aerobic, facultative anaerobic and anaerobic wastewater systems, ponds, wastewater retention tanks etc.</a:t>
            </a:r>
          </a:p>
          <a:p>
            <a:pPr lvl="0"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Uses natural microorganisms to dissolve organic sludge and reduce COD, BOD and SS. It is not harmful to humans, animals and plants.</a:t>
            </a:r>
          </a:p>
          <a:p>
            <a:pPr lvl="0"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Reduces Hydrogen </a:t>
            </a:r>
            <a:r>
              <a:rPr lang="en-US" sz="2400" b="0" dirty="0" err="1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sulphide</a:t>
            </a: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 (H</a:t>
            </a:r>
            <a:r>
              <a:rPr lang="en-US" sz="2400" b="0" baseline="-2500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2</a:t>
            </a: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S), ammonia and nitrogen levels.</a:t>
            </a:r>
          </a:p>
          <a:p>
            <a:pPr lvl="0"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Controls strong odor.</a:t>
            </a:r>
          </a:p>
          <a:p>
            <a:pPr>
              <a:buClr>
                <a:srgbClr val="003300"/>
              </a:buClr>
            </a:pPr>
            <a:endParaRPr lang="en-US" sz="1100" dirty="0" smtClean="0"/>
          </a:p>
          <a:p>
            <a:endParaRPr lang="en-US" sz="1100" b="0" dirty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411" y="609600"/>
            <a:ext cx="8229600" cy="762000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…</a:t>
            </a:r>
            <a:endParaRPr lang="en-US" sz="3200" b="1" dirty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7083188" cy="3657599"/>
          </a:xfrm>
        </p:spPr>
        <p:txBody>
          <a:bodyPr>
            <a:normAutofit fontScale="25000" lnSpcReduction="20000"/>
          </a:bodyPr>
          <a:lstStyle/>
          <a:p>
            <a:pPr lvl="0"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96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Clarifies water in natural and man-made ponds and lagoons.</a:t>
            </a:r>
          </a:p>
          <a:p>
            <a:pPr lvl="0"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96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Degrades FOGs and other hydrocarbons.</a:t>
            </a:r>
          </a:p>
          <a:p>
            <a:pPr lvl="0"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96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Effective manure and nutrient management and cleans up the environment.</a:t>
            </a:r>
          </a:p>
          <a:p>
            <a:pPr lvl="0"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96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Increases fertilizer value.</a:t>
            </a:r>
          </a:p>
          <a:p>
            <a:pPr lvl="0"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96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Effectively works in a wide range of climatic and wastewater conditions working in pH levels from 4.0 to 10.0.</a:t>
            </a:r>
          </a:p>
          <a:p>
            <a:pPr>
              <a:buClr>
                <a:srgbClr val="003300"/>
              </a:buClr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2" descr="back-button.png (256×256)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0198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943" y="584200"/>
            <a:ext cx="6347713" cy="13208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Helvetica" pitchFamily="34" charset="0"/>
                <a:cs typeface="Helvetica" pitchFamily="34" charset="0"/>
              </a:rPr>
              <a:t>   </a:t>
            </a:r>
            <a:r>
              <a:rPr lang="en-US" sz="3200" b="1" dirty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…From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923" y="2754573"/>
            <a:ext cx="8229600" cy="3657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Helvetica" pitchFamily="34" charset="0"/>
                <a:cs typeface="Helvetica" pitchFamily="34" charset="0"/>
              </a:rPr>
              <a:t>…comes</a:t>
            </a:r>
            <a:endParaRPr lang="en-US" sz="3200" dirty="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5" name="Picture 4" descr="biosol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5376" y="655053"/>
            <a:ext cx="3299322" cy="11790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surfisol315_LG.gif">
            <a:hlinkClick r:id="rId3" action="ppaction://hlinksldjump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6042" y="2754573"/>
            <a:ext cx="4508727" cy="19864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6781800" cy="4419601"/>
          </a:xfrm>
        </p:spPr>
        <p:txBody>
          <a:bodyPr>
            <a:normAutofit/>
          </a:bodyPr>
          <a:lstStyle/>
          <a:p>
            <a:pPr fontAlgn="base"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6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In an effort to meet environmental &amp; safety standards, common off the shelf solvents, surfactants and degreasers tend to sacrifice performance.</a:t>
            </a:r>
          </a:p>
          <a:p>
            <a:pPr fontAlgn="base">
              <a:buClr>
                <a:srgbClr val="003300"/>
              </a:buClr>
              <a:buFont typeface="Wingdings" panose="05000000000000000000" pitchFamily="2" charset="2"/>
              <a:buChar char="Ø"/>
            </a:pPr>
            <a:endParaRPr lang="en-US" sz="2600" b="0" dirty="0" smtClean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  <a:p>
            <a:pPr fontAlgn="base">
              <a:spcBef>
                <a:spcPts val="0"/>
              </a:spcBef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6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SurfiSol 315 not only meets but often exceeds those standards while increasing your performance requirements.</a:t>
            </a:r>
          </a:p>
          <a:p>
            <a:pPr fontAlgn="base"/>
            <a:endParaRPr lang="en-US" sz="5900" b="0" dirty="0" smtClean="0">
              <a:latin typeface="Helvetica" pitchFamily="34" charset="0"/>
              <a:cs typeface="Helvetica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6477000" cy="2895600"/>
          </a:xfrm>
        </p:spPr>
        <p:txBody>
          <a:bodyPr>
            <a:normAutofit fontScale="92500"/>
          </a:bodyPr>
          <a:lstStyle/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SurfiSol 315’s most remarkable feature is its ability to breaks the bonds of contaminants from a surface - quickly. By maintaining this separation, it provides faster wetting, aggressive penetration and overall better cleaning while rinsing totally free.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534400" cy="685800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Applications:</a:t>
            </a:r>
            <a:endParaRPr lang="en-US" sz="3200" b="1" dirty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6705600" cy="3657599"/>
          </a:xfrm>
        </p:spPr>
        <p:txBody>
          <a:bodyPr>
            <a:normAutofit/>
          </a:bodyPr>
          <a:lstStyle/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Manufacturing plants- floors, maintenance/cleanup etc.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Camp facilities- kitchens, floors etc.</a:t>
            </a: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Steam cleaning.	</a:t>
            </a:r>
          </a:p>
          <a:p>
            <a:pPr>
              <a:spcBef>
                <a:spcPts val="0"/>
              </a:spcBef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Forest equipment- pulp &amp; paper mills, saw mills.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8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Printing press maintenance.</a:t>
            </a:r>
            <a:endParaRPr lang="en-US" sz="2800" b="0" dirty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839200" cy="685800"/>
          </a:xfrm>
          <a:solidFill>
            <a:schemeClr val="bg2">
              <a:lumMod val="90000"/>
              <a:alpha val="35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Another revolutionary product…</a:t>
            </a:r>
            <a:endParaRPr lang="en-US" sz="3200" b="1" dirty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4" name="Content Placeholder 3" descr="feat_NasalRanger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83519" y="3086894"/>
            <a:ext cx="4600575" cy="20288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308100"/>
            <a:ext cx="7315200" cy="3657599"/>
          </a:xfrm>
        </p:spPr>
        <p:txBody>
          <a:bodyPr>
            <a:normAutofit/>
          </a:bodyPr>
          <a:lstStyle/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NASAL RANGER</a:t>
            </a:r>
            <a:r>
              <a:rPr lang="en-US" sz="2400" b="0" baseline="3000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®  </a:t>
            </a: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field olfactometer: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An olfactometer is an instrument used to detect and measure ambient odor dilution.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NASAL RANGER</a:t>
            </a:r>
            <a:r>
              <a:rPr lang="en-US" sz="2400" b="0" baseline="3000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®  </a:t>
            </a: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field olfactometer is a nasal organoleptic instrument used for measuring ambient  odor, Dilution-to-threshold.</a:t>
            </a:r>
          </a:p>
          <a:p>
            <a:endParaRPr lang="en-US" sz="2200" b="0" baseline="30000" dirty="0" smtClean="0">
              <a:latin typeface="Helvetica" pitchFamily="34" charset="0"/>
              <a:cs typeface="Helvetica" pitchFamily="34" charset="0"/>
            </a:endParaRPr>
          </a:p>
          <a:p>
            <a:pPr>
              <a:buClr>
                <a:srgbClr val="003300"/>
              </a:buClr>
              <a:buFont typeface="Wingdings" pitchFamily="2" charset="2"/>
              <a:buChar char="Ø"/>
            </a:pPr>
            <a:endParaRPr lang="en-US" sz="2200" b="0" baseline="30000" dirty="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6" name="Content Placeholder 3" descr="feat_NasalRange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8225" y="4267200"/>
            <a:ext cx="4600575" cy="21462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7696200" cy="5410199"/>
          </a:xfrm>
        </p:spPr>
        <p:txBody>
          <a:bodyPr>
            <a:noAutofit/>
          </a:bodyPr>
          <a:lstStyle/>
          <a:p>
            <a:pPr marL="0" indent="0">
              <a:buClr>
                <a:srgbClr val="003300"/>
              </a:buClr>
              <a:buNone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In short, our range of products is: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Providing reduction in BOD, COD &amp; TSS in the </a:t>
            </a:r>
          </a:p>
          <a:p>
            <a:pPr marL="0" indent="0">
              <a:buClr>
                <a:srgbClr val="003300"/>
              </a:buClr>
              <a:buNone/>
            </a:pPr>
            <a:r>
              <a:rPr lang="en-US" sz="2400" dirty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	</a:t>
            </a: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final effluent.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Providing reduction in system odor.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Providing rapid breakdown of fats, oils, grease (FOGs).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Promoting stable nitrification.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Increasing fertilizer value of manure.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Achieving breakdown </a:t>
            </a:r>
            <a:r>
              <a:rPr lang="en-US" sz="2400" dirty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 all the </a:t>
            </a: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organic components of </a:t>
            </a:r>
            <a:r>
              <a:rPr lang="en-US" sz="2400" dirty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waste associated with drain </a:t>
            </a:r>
            <a:r>
              <a:rPr lang="en-US" sz="2400" dirty="0" smtClean="0">
                <a:solidFill>
                  <a:srgbClr val="0033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environment.</a:t>
            </a:r>
            <a:endParaRPr lang="en-US" sz="2400" b="0" dirty="0" smtClean="0">
              <a:solidFill>
                <a:srgbClr val="003300"/>
              </a:solidFill>
              <a:latin typeface="Helvetica" pitchFamily="34" charset="0"/>
              <a:cs typeface="Helvetica" pitchFamily="34" charset="0"/>
            </a:endParaRP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Reducing sludge.</a:t>
            </a:r>
          </a:p>
          <a:p>
            <a:pPr>
              <a:buClr>
                <a:srgbClr val="00330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Hence, </a:t>
            </a:r>
            <a:r>
              <a:rPr lang="en-US" sz="2400" b="0" dirty="0" err="1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AquaClean</a:t>
            </a:r>
            <a:r>
              <a:rPr lang="en-US" sz="2400" b="0" dirty="0" smtClean="0">
                <a:solidFill>
                  <a:srgbClr val="003300"/>
                </a:solidFill>
                <a:latin typeface="Helvetica" pitchFamily="34" charset="0"/>
                <a:cs typeface="Helvetica" pitchFamily="34" charset="0"/>
              </a:rPr>
              <a:t>™ ‘s effects are dramatic &amp; cost-efficient.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438400" y="304800"/>
            <a:ext cx="8229600" cy="3657599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/>
              <a:t>                   </a:t>
            </a:r>
            <a:r>
              <a:rPr lang="en-US" sz="4000" dirty="0" smtClean="0">
                <a:solidFill>
                  <a:srgbClr val="008000"/>
                </a:solidFill>
                <a:latin typeface="Andalus" pitchFamily="18" charset="-78"/>
                <a:cs typeface="Andalus" pitchFamily="18" charset="-78"/>
              </a:rPr>
              <a:t>Thank You!</a:t>
            </a:r>
            <a:endParaRPr lang="en-US" sz="4000" dirty="0">
              <a:solidFill>
                <a:srgbClr val="008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457200" indent="-457200">
          <a:buFont typeface="Wingdings" panose="05000000000000000000" pitchFamily="2" charset="2"/>
          <a:buChar char="Ø"/>
          <a:defRPr sz="2800" dirty="0" smtClean="0">
            <a:solidFill>
              <a:srgbClr val="003300"/>
            </a:solidFill>
            <a:latin typeface="Helvetica" panose="020B0604020202020204" pitchFamily="34" charset="0"/>
            <a:cs typeface="Helvetica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1751</TotalTime>
  <Words>777</Words>
  <Application>Microsoft Office PowerPoint</Application>
  <PresentationFormat>On-screen Show (4:3)</PresentationFormat>
  <Paragraphs>165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Andalus</vt:lpstr>
      <vt:lpstr>Arial</vt:lpstr>
      <vt:lpstr>Calibri</vt:lpstr>
      <vt:lpstr>Helvetica</vt:lpstr>
      <vt:lpstr>Trebuchet MS</vt:lpstr>
      <vt:lpstr>Wingdings</vt:lpstr>
      <vt:lpstr>Wingdings 3</vt:lpstr>
      <vt:lpstr>Facet</vt:lpstr>
      <vt:lpstr>  Paving the way to a greener world</vt:lpstr>
      <vt:lpstr>We provide biotech solutions to environmental problems in:</vt:lpstr>
      <vt:lpstr>PowerPoint Presentation</vt:lpstr>
      <vt:lpstr>PowerPoint Presentation</vt:lpstr>
      <vt:lpstr>Our Areas of Application:</vt:lpstr>
      <vt:lpstr>Municipal:</vt:lpstr>
      <vt:lpstr>Agricultural:</vt:lpstr>
      <vt:lpstr>Swine farm benefits:</vt:lpstr>
      <vt:lpstr>Poultry farm benefits:</vt:lpstr>
      <vt:lpstr>Manure Management: </vt:lpstr>
      <vt:lpstr>Industrial:</vt:lpstr>
      <vt:lpstr>Hotels &amp; Restaurants:</vt:lpstr>
      <vt:lpstr>PowerPoint Presentation</vt:lpstr>
      <vt:lpstr>PowerPoint Presentation</vt:lpstr>
      <vt:lpstr>  Commercial:</vt:lpstr>
      <vt:lpstr>Open Water &amp; Soil:</vt:lpstr>
      <vt:lpstr>Our products:</vt:lpstr>
      <vt:lpstr>AquaClean™/ ACF-32:</vt:lpstr>
      <vt:lpstr>…</vt:lpstr>
      <vt:lpstr>   …From</vt:lpstr>
      <vt:lpstr>PowerPoint Presentation</vt:lpstr>
      <vt:lpstr>PowerPoint Presentation</vt:lpstr>
      <vt:lpstr>Applications:</vt:lpstr>
      <vt:lpstr>Another revolutionary product…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Ritzy George</dc:creator>
  <cp:lastModifiedBy>Ritzy George</cp:lastModifiedBy>
  <cp:revision>151</cp:revision>
  <dcterms:created xsi:type="dcterms:W3CDTF">2014-04-23T05:47:02Z</dcterms:created>
  <dcterms:modified xsi:type="dcterms:W3CDTF">2016-07-26T06:16:56Z</dcterms:modified>
</cp:coreProperties>
</file>